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EDF2CA-371B-451A-8A88-B356FBC57048}" type="datetimeFigureOut">
              <a:rPr lang="en-US" smtClean="0"/>
              <a:pPr/>
              <a:t>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93D30-3CB1-496B-AC34-73B04256DC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DF2CA-371B-451A-8A88-B356FBC57048}" type="datetimeFigureOut">
              <a:rPr lang="en-US" smtClean="0"/>
              <a:pPr/>
              <a:t>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93D30-3CB1-496B-AC34-73B04256DC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DF2CA-371B-451A-8A88-B356FBC57048}" type="datetimeFigureOut">
              <a:rPr lang="en-US" smtClean="0"/>
              <a:pPr/>
              <a:t>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93D30-3CB1-496B-AC34-73B04256DC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DF2CA-371B-451A-8A88-B356FBC57048}" type="datetimeFigureOut">
              <a:rPr lang="en-US" smtClean="0"/>
              <a:pPr/>
              <a:t>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93D30-3CB1-496B-AC34-73B04256DC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DF2CA-371B-451A-8A88-B356FBC57048}" type="datetimeFigureOut">
              <a:rPr lang="en-US" smtClean="0"/>
              <a:pPr/>
              <a:t>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93D30-3CB1-496B-AC34-73B04256DC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EDF2CA-371B-451A-8A88-B356FBC57048}" type="datetimeFigureOut">
              <a:rPr lang="en-US" smtClean="0"/>
              <a:pPr/>
              <a:t>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93D30-3CB1-496B-AC34-73B04256DC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EDF2CA-371B-451A-8A88-B356FBC57048}" type="datetimeFigureOut">
              <a:rPr lang="en-US" smtClean="0"/>
              <a:pPr/>
              <a:t>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B93D30-3CB1-496B-AC34-73B04256DC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EDF2CA-371B-451A-8A88-B356FBC57048}" type="datetimeFigureOut">
              <a:rPr lang="en-US" smtClean="0"/>
              <a:pPr/>
              <a:t>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B93D30-3CB1-496B-AC34-73B04256DC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DF2CA-371B-451A-8A88-B356FBC57048}" type="datetimeFigureOut">
              <a:rPr lang="en-US" smtClean="0"/>
              <a:pPr/>
              <a:t>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B93D30-3CB1-496B-AC34-73B04256DC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DF2CA-371B-451A-8A88-B356FBC57048}" type="datetimeFigureOut">
              <a:rPr lang="en-US" smtClean="0"/>
              <a:pPr/>
              <a:t>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93D30-3CB1-496B-AC34-73B04256DC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DF2CA-371B-451A-8A88-B356FBC57048}" type="datetimeFigureOut">
              <a:rPr lang="en-US" smtClean="0"/>
              <a:pPr/>
              <a:t>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93D30-3CB1-496B-AC34-73B04256DC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DF2CA-371B-451A-8A88-B356FBC57048}" type="datetimeFigureOut">
              <a:rPr lang="en-US" smtClean="0"/>
              <a:pPr/>
              <a:t>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93D30-3CB1-496B-AC34-73B04256DC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File:Joe_Biden_official_portrait_crop.jpg" TargetMode="External"/><Relationship Id="rId3" Type="http://schemas.openxmlformats.org/officeDocument/2006/relationships/image" Target="../media/image6.png"/><Relationship Id="rId7" Type="http://schemas.openxmlformats.org/officeDocument/2006/relationships/image" Target="../media/image8.jpeg"/><Relationship Id="rId2" Type="http://schemas.openxmlformats.org/officeDocument/2006/relationships/hyperlink" Target="http://en.wikipedia.org/wiki/File:GOP_Logo1.svg" TargetMode="External"/><Relationship Id="rId1" Type="http://schemas.openxmlformats.org/officeDocument/2006/relationships/slideLayout" Target="../slideLayouts/slideLayout2.xml"/><Relationship Id="rId6" Type="http://schemas.openxmlformats.org/officeDocument/2006/relationships/hyperlink" Target="http://en.wikipedia.org/wiki/File:John_Boehner_official_portrait.jpg" TargetMode="External"/><Relationship Id="rId5" Type="http://schemas.openxmlformats.org/officeDocument/2006/relationships/image" Target="../media/image7.png"/><Relationship Id="rId4" Type="http://schemas.openxmlformats.org/officeDocument/2006/relationships/hyperlink" Target="http://en.wikipedia.org/wiki/File:US_Democratic_Party_Logo.svg" TargetMode="External"/><Relationship Id="rId9"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en.wikipedia.org/wiki/File:Official_portrait_of_Barack_Obama.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clipartguide.com/_pages/0060-0507-1213-4951.html" TargetMode="Externa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hyperlink" Target="http://www.clipartguide.com/_pages/0060-0506-2818-1156.html"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File:Sandra_Day_O'Connor_1982.jpg" TargetMode="External"/><Relationship Id="rId3" Type="http://schemas.openxmlformats.org/officeDocument/2006/relationships/image" Target="../media/image13.jpeg"/><Relationship Id="rId7" Type="http://schemas.openxmlformats.org/officeDocument/2006/relationships/image" Target="../media/image15.jpeg"/><Relationship Id="rId2" Type="http://schemas.openxmlformats.org/officeDocument/2006/relationships/hyperlink" Target="http://en.wikipedia.org/wiki/File:Thurgood-marshall-2.jpg" TargetMode="External"/><Relationship Id="rId1" Type="http://schemas.openxmlformats.org/officeDocument/2006/relationships/slideLayout" Target="../slideLayouts/slideLayout2.xml"/><Relationship Id="rId6" Type="http://schemas.openxmlformats.org/officeDocument/2006/relationships/hyperlink" Target="http://en.wikipedia.org/wiki/File:Ruth_Bader_Ginsburg,_SCOTUS_photo_portrait.jpg" TargetMode="External"/><Relationship Id="rId5" Type="http://schemas.openxmlformats.org/officeDocument/2006/relationships/image" Target="../media/image14.jpeg"/><Relationship Id="rId4" Type="http://schemas.openxmlformats.org/officeDocument/2006/relationships/hyperlink" Target="http://en.wikipedia.org/wiki/File:Clarence_Thomas_official.jpg" TargetMode="External"/><Relationship Id="rId9" Type="http://schemas.openxmlformats.org/officeDocument/2006/relationships/image" Target="../media/image16.jpeg"/></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File:Janitor_strike_santa_monica.jpg" TargetMode="External"/><Relationship Id="rId3" Type="http://schemas.openxmlformats.org/officeDocument/2006/relationships/image" Target="../media/image17.png"/><Relationship Id="rId7" Type="http://schemas.openxmlformats.org/officeDocument/2006/relationships/image" Target="../media/image19.jpeg"/><Relationship Id="rId2" Type="http://schemas.openxmlformats.org/officeDocument/2006/relationships/hyperlink" Target="http://en.wikipedia.org/wiki/File:Areopagitica_1644bw_gobeirne.png" TargetMode="External"/><Relationship Id="rId1" Type="http://schemas.openxmlformats.org/officeDocument/2006/relationships/slideLayout" Target="../slideLayouts/slideLayout2.xml"/><Relationship Id="rId6" Type="http://schemas.openxmlformats.org/officeDocument/2006/relationships/hyperlink" Target="http://en.wikipedia.org/wiki/File:ReligiousFreedomStamp.jpg" TargetMode="External"/><Relationship Id="rId5" Type="http://schemas.openxmlformats.org/officeDocument/2006/relationships/image" Target="../media/image18.jpeg"/><Relationship Id="rId4" Type="http://schemas.openxmlformats.org/officeDocument/2006/relationships/hyperlink" Target="http://en.wikipedia.org/wiki/File:WBC_-_Dead_Miners_2006.jpg" TargetMode="External"/><Relationship Id="rId9" Type="http://schemas.openxmlformats.org/officeDocument/2006/relationships/image" Target="../media/image20.jpeg"/></Relationships>
</file>

<file path=ppt/slides/_rels/slide17.xml.rels><?xml version="1.0" encoding="UTF-8" standalone="yes"?>
<Relationships xmlns="http://schemas.openxmlformats.org/package/2006/relationships"><Relationship Id="rId8" Type="http://schemas.openxmlformats.org/officeDocument/2006/relationships/hyperlink" Target="http://en.wikipedia.org/wiki/File:Vehicle_drug_search_australia.jpg" TargetMode="External"/><Relationship Id="rId3" Type="http://schemas.openxmlformats.org/officeDocument/2006/relationships/image" Target="../media/image21.jpeg"/><Relationship Id="rId7" Type="http://schemas.openxmlformats.org/officeDocument/2006/relationships/image" Target="../media/image23.gif"/><Relationship Id="rId2" Type="http://schemas.openxmlformats.org/officeDocument/2006/relationships/hyperlink" Target="http://en.wikipedia.org/wiki/File:Grand_Turk(36).jpg" TargetMode="External"/><Relationship Id="rId1" Type="http://schemas.openxmlformats.org/officeDocument/2006/relationships/slideLayout" Target="../slideLayouts/slideLayout2.xml"/><Relationship Id="rId6" Type="http://schemas.openxmlformats.org/officeDocument/2006/relationships/hyperlink" Target="http://en.wikipedia.org/wiki/File:DEA_Operation_Reciprocity_-_money_seizure.gif" TargetMode="External"/><Relationship Id="rId5" Type="http://schemas.openxmlformats.org/officeDocument/2006/relationships/image" Target="../media/image22.jpeg"/><Relationship Id="rId4" Type="http://schemas.openxmlformats.org/officeDocument/2006/relationships/hyperlink" Target="http://en.wikipedia.org/wiki/File:Handgun_collection.JPG" TargetMode="External"/><Relationship Id="rId9" Type="http://schemas.openxmlformats.org/officeDocument/2006/relationships/image" Target="../media/image2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hyperlink" Target="http://en.wikipedia.org/wiki/File:Same_Soviet_Infiltrator_facing_firing_squad.jpeg" TargetMode="External"/><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hyperlink" Target="http://en.wikipedia.org/wiki/File:Bail_Bonds.jpg"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en.wikipedia.org/wiki/File:AF-kindergarten.jp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hyperlink" Target="http://en.wikipedia.org/wiki/File:Usnaturalization.jpg" TargetMode="External"/><Relationship Id="rId1" Type="http://schemas.openxmlformats.org/officeDocument/2006/relationships/slideLayout" Target="../slideLayouts/slideLayout2.xml"/><Relationship Id="rId5" Type="http://schemas.openxmlformats.org/officeDocument/2006/relationships/image" Target="../media/image29.jpeg"/><Relationship Id="rId4" Type="http://schemas.openxmlformats.org/officeDocument/2006/relationships/hyperlink" Target="http://en.wikipedia.org/wiki/File:HumanNewborn.JP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0.jpeg"/><Relationship Id="rId7" Type="http://schemas.openxmlformats.org/officeDocument/2006/relationships/image" Target="../media/image32.png"/><Relationship Id="rId2" Type="http://schemas.openxmlformats.org/officeDocument/2006/relationships/hyperlink" Target="http://en.wikipedia.org/wiki/File:Medicare.jpg" TargetMode="External"/><Relationship Id="rId1" Type="http://schemas.openxmlformats.org/officeDocument/2006/relationships/slideLayout" Target="../slideLayouts/slideLayout2.xml"/><Relationship Id="rId6" Type="http://schemas.openxmlformats.org/officeDocument/2006/relationships/hyperlink" Target="http://en.wikipedia.org/wiki/File:Centers_for_Medicare_and_Medicaid_Services_logo.png" TargetMode="External"/><Relationship Id="rId5" Type="http://schemas.openxmlformats.org/officeDocument/2006/relationships/image" Target="../media/image31.png"/><Relationship Id="rId4" Type="http://schemas.openxmlformats.org/officeDocument/2006/relationships/hyperlink" Target="http://en.wikipedia.org/wiki/File:Socseccardfront.png"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33.jpeg"/><Relationship Id="rId7" Type="http://schemas.openxmlformats.org/officeDocument/2006/relationships/image" Target="../media/image35.jpeg"/><Relationship Id="rId2" Type="http://schemas.openxmlformats.org/officeDocument/2006/relationships/hyperlink" Target="http://en.wikipedia.org/wiki/File:U.S._draft_lottery.jpg" TargetMode="External"/><Relationship Id="rId1" Type="http://schemas.openxmlformats.org/officeDocument/2006/relationships/slideLayout" Target="../slideLayouts/slideLayout2.xml"/><Relationship Id="rId6" Type="http://schemas.openxmlformats.org/officeDocument/2006/relationships/hyperlink" Target="http://en.wikipedia.org/wiki/File:US_Navy_020712-N-1147E-001_Color_guard_-_Rota.jpg" TargetMode="External"/><Relationship Id="rId5" Type="http://schemas.openxmlformats.org/officeDocument/2006/relationships/image" Target="../media/image34.jpeg"/><Relationship Id="rId4" Type="http://schemas.openxmlformats.org/officeDocument/2006/relationships/hyperlink" Target="http://en.wikipedia.org/wiki/File:King,_Stoddard_WW1_draft_card.jp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en.wikipedia.org/wiki/File:Boy_Scouts_of_America_universal_emblem.svg" TargetMode="External"/><Relationship Id="rId3" Type="http://schemas.openxmlformats.org/officeDocument/2006/relationships/image" Target="../media/image36.png"/><Relationship Id="rId7" Type="http://schemas.openxmlformats.org/officeDocument/2006/relationships/image" Target="../media/image38.png"/><Relationship Id="rId2" Type="http://schemas.openxmlformats.org/officeDocument/2006/relationships/hyperlink" Target="http://en.wikipedia.org/wiki/File:Flag_of_the_Red_Cross.svg" TargetMode="External"/><Relationship Id="rId1" Type="http://schemas.openxmlformats.org/officeDocument/2006/relationships/slideLayout" Target="../slideLayouts/slideLayout2.xml"/><Relationship Id="rId6" Type="http://schemas.openxmlformats.org/officeDocument/2006/relationships/hyperlink" Target="http://en.wikipedia.org/wiki/File:Girl_Scouts_of_the_USA.svg" TargetMode="External"/><Relationship Id="rId5" Type="http://schemas.openxmlformats.org/officeDocument/2006/relationships/image" Target="../media/image37.png"/><Relationship Id="rId4" Type="http://schemas.openxmlformats.org/officeDocument/2006/relationships/hyperlink" Target="http://en.wikipedia.org/wiki/File:Habitat_for_humanity.svg" TargetMode="External"/><Relationship Id="rId9" Type="http://schemas.openxmlformats.org/officeDocument/2006/relationships/image" Target="../media/image3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en.wikipedia.org/wiki/File:WhiteHouseSouthFacade.JPG" TargetMode="External"/><Relationship Id="rId1" Type="http://schemas.openxmlformats.org/officeDocument/2006/relationships/slideLayout" Target="../slideLayouts/slideLayout2.xml"/><Relationship Id="rId6" Type="http://schemas.openxmlformats.org/officeDocument/2006/relationships/hyperlink" Target="http://en.wikipedia.org/wiki/File:USSupremeCourtWestFacade.JPG" TargetMode="External"/><Relationship Id="rId5" Type="http://schemas.openxmlformats.org/officeDocument/2006/relationships/image" Target="../media/image2.jpeg"/><Relationship Id="rId4" Type="http://schemas.openxmlformats.org/officeDocument/2006/relationships/hyperlink" Target="http://en.wikipedia.org/wiki/File:United_States_Capitol_-_west_front.jp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upload.wikimedia.org/wikipedia/commons/f/fb/Obama_Health_Care_Speech_to_Joint_Session_of_Congress.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upload.wikimedia.org/wikipedia/commons/5/50/110th_US_Senate_class_photo.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9</a:t>
            </a:r>
            <a:endParaRPr lang="en-US" dirty="0"/>
          </a:p>
        </p:txBody>
      </p:sp>
      <p:sp>
        <p:nvSpPr>
          <p:cNvPr id="3" name="Subtitle 2"/>
          <p:cNvSpPr>
            <a:spLocks noGrp="1"/>
          </p:cNvSpPr>
          <p:nvPr>
            <p:ph type="subTitle" idx="1"/>
          </p:nvPr>
        </p:nvSpPr>
        <p:spPr/>
        <p:txBody>
          <a:bodyPr/>
          <a:lstStyle/>
          <a:p>
            <a:r>
              <a:rPr lang="en-US" dirty="0" smtClean="0"/>
              <a:t>Citizenship and the Constitution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about Congress</a:t>
            </a:r>
            <a:endParaRPr lang="en-US" dirty="0"/>
          </a:p>
        </p:txBody>
      </p:sp>
      <p:sp>
        <p:nvSpPr>
          <p:cNvPr id="3" name="Content Placeholder 2"/>
          <p:cNvSpPr>
            <a:spLocks noGrp="1"/>
          </p:cNvSpPr>
          <p:nvPr>
            <p:ph idx="1"/>
          </p:nvPr>
        </p:nvSpPr>
        <p:spPr>
          <a:xfrm>
            <a:off x="457200" y="1600200"/>
            <a:ext cx="5029200" cy="5257800"/>
          </a:xfrm>
        </p:spPr>
        <p:txBody>
          <a:bodyPr>
            <a:normAutofit fontScale="77500" lnSpcReduction="20000"/>
          </a:bodyPr>
          <a:lstStyle/>
          <a:p>
            <a:r>
              <a:rPr lang="en-US" dirty="0" smtClean="0"/>
              <a:t>The political party that has the most members is called the majority</a:t>
            </a:r>
          </a:p>
          <a:p>
            <a:r>
              <a:rPr lang="en-US" dirty="0" smtClean="0"/>
              <a:t>The party with the fewest members is called the minority</a:t>
            </a:r>
          </a:p>
          <a:p>
            <a:r>
              <a:rPr lang="en-US" dirty="0" smtClean="0"/>
              <a:t>The Leader of the House is called the Speaker of the House.  They are selected by their own party.</a:t>
            </a:r>
          </a:p>
          <a:p>
            <a:r>
              <a:rPr lang="en-US" dirty="0" smtClean="0"/>
              <a:t>The Vice President is the president of the Senate.  He does not join the Senate in debate, but he is the tie break in case of a tie.</a:t>
            </a:r>
          </a:p>
          <a:p>
            <a:r>
              <a:rPr lang="en-US" dirty="0" smtClean="0"/>
              <a:t>Congress begins it new session each year the first week of January.</a:t>
            </a:r>
            <a:endParaRPr lang="en-US" dirty="0"/>
          </a:p>
        </p:txBody>
      </p:sp>
      <p:pic>
        <p:nvPicPr>
          <p:cNvPr id="22530" name="Picture 2" descr="GOP Logo1.svg">
            <a:hlinkClick r:id="rId2"/>
          </p:cNvPr>
          <p:cNvPicPr>
            <a:picLocks noChangeAspect="1" noChangeArrowheads="1"/>
          </p:cNvPicPr>
          <p:nvPr/>
        </p:nvPicPr>
        <p:blipFill>
          <a:blip r:embed="rId3" cstate="print"/>
          <a:srcRect/>
          <a:stretch>
            <a:fillRect/>
          </a:stretch>
        </p:blipFill>
        <p:spPr bwMode="auto">
          <a:xfrm>
            <a:off x="6400800" y="1143000"/>
            <a:ext cx="2381250" cy="1524001"/>
          </a:xfrm>
          <a:prstGeom prst="rect">
            <a:avLst/>
          </a:prstGeom>
          <a:noFill/>
        </p:spPr>
      </p:pic>
      <p:pic>
        <p:nvPicPr>
          <p:cNvPr id="22532" name="Picture 4" descr="Democratic Party logo">
            <a:hlinkClick r:id="rId4" tooltip="Democratic Party logo"/>
          </p:cNvPr>
          <p:cNvPicPr>
            <a:picLocks noChangeAspect="1" noChangeArrowheads="1"/>
          </p:cNvPicPr>
          <p:nvPr/>
        </p:nvPicPr>
        <p:blipFill>
          <a:blip r:embed="rId5" cstate="print"/>
          <a:srcRect/>
          <a:stretch>
            <a:fillRect/>
          </a:stretch>
        </p:blipFill>
        <p:spPr bwMode="auto">
          <a:xfrm>
            <a:off x="5105400" y="1905000"/>
            <a:ext cx="1905000" cy="1905000"/>
          </a:xfrm>
          <a:prstGeom prst="rect">
            <a:avLst/>
          </a:prstGeom>
          <a:noFill/>
        </p:spPr>
      </p:pic>
      <p:pic>
        <p:nvPicPr>
          <p:cNvPr id="22534" name="Picture 6" descr="http://upload.wikimedia.org/wikipedia/commons/thumb/7/7d/John_Boehner_official_portrait.jpg/225px-John_Boehner_official_portrait.jpg">
            <a:hlinkClick r:id="rId6" tooltip="John Boehner"/>
          </p:cNvPr>
          <p:cNvPicPr>
            <a:picLocks noChangeAspect="1" noChangeArrowheads="1"/>
          </p:cNvPicPr>
          <p:nvPr/>
        </p:nvPicPr>
        <p:blipFill>
          <a:blip r:embed="rId7" cstate="print"/>
          <a:srcRect/>
          <a:stretch>
            <a:fillRect/>
          </a:stretch>
        </p:blipFill>
        <p:spPr bwMode="auto">
          <a:xfrm>
            <a:off x="7000875" y="2590800"/>
            <a:ext cx="2143125" cy="2676525"/>
          </a:xfrm>
          <a:prstGeom prst="rect">
            <a:avLst/>
          </a:prstGeom>
          <a:noFill/>
        </p:spPr>
      </p:pic>
      <p:pic>
        <p:nvPicPr>
          <p:cNvPr id="22536" name="Picture 8" descr="http://upload.wikimedia.org/wikipedia/commons/thumb/c/cc/Joe_Biden_official_portrait_crop.jpg/225px-Joe_Biden_official_portrait_crop.jpg">
            <a:hlinkClick r:id="rId8" tooltip="Joe Biden"/>
          </p:cNvPr>
          <p:cNvPicPr>
            <a:picLocks noChangeAspect="1" noChangeArrowheads="1"/>
          </p:cNvPicPr>
          <p:nvPr/>
        </p:nvPicPr>
        <p:blipFill>
          <a:blip r:embed="rId9" cstate="print"/>
          <a:srcRect/>
          <a:stretch>
            <a:fillRect/>
          </a:stretch>
        </p:blipFill>
        <p:spPr bwMode="auto">
          <a:xfrm>
            <a:off x="5486400" y="3962400"/>
            <a:ext cx="2143125" cy="26765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Executive Branch</a:t>
            </a:r>
            <a:endParaRPr lang="en-US" dirty="0"/>
          </a:p>
        </p:txBody>
      </p:sp>
      <p:sp>
        <p:nvSpPr>
          <p:cNvPr id="3" name="Content Placeholder 2"/>
          <p:cNvSpPr>
            <a:spLocks noGrp="1"/>
          </p:cNvSpPr>
          <p:nvPr>
            <p:ph idx="1"/>
          </p:nvPr>
        </p:nvSpPr>
        <p:spPr>
          <a:xfrm>
            <a:off x="457200" y="1600200"/>
            <a:ext cx="5943600" cy="5257800"/>
          </a:xfrm>
        </p:spPr>
        <p:txBody>
          <a:bodyPr>
            <a:normAutofit fontScale="92500" lnSpcReduction="20000"/>
          </a:bodyPr>
          <a:lstStyle/>
          <a:p>
            <a:r>
              <a:rPr lang="en-US" dirty="0" smtClean="0"/>
              <a:t>This Branch enforces the laws that are passed by Congress.</a:t>
            </a:r>
          </a:p>
          <a:p>
            <a:r>
              <a:rPr lang="en-US" dirty="0" smtClean="0"/>
              <a:t>The President of the United States is the head of this Branch.  He is the most powerful elected official in the country.</a:t>
            </a:r>
          </a:p>
          <a:p>
            <a:r>
              <a:rPr lang="en-US" dirty="0" smtClean="0"/>
              <a:t>He must be:</a:t>
            </a:r>
          </a:p>
          <a:p>
            <a:pPr lvl="1"/>
            <a:r>
              <a:rPr lang="en-US" dirty="0" smtClean="0"/>
              <a:t>Native born to the United States</a:t>
            </a:r>
          </a:p>
          <a:p>
            <a:pPr lvl="1"/>
            <a:r>
              <a:rPr lang="en-US" dirty="0" smtClean="0"/>
              <a:t>At least 35 years old</a:t>
            </a:r>
          </a:p>
          <a:p>
            <a:pPr lvl="1"/>
            <a:r>
              <a:rPr lang="en-US" dirty="0" smtClean="0"/>
              <a:t>A U.S. resident for at least 14 years.</a:t>
            </a:r>
          </a:p>
          <a:p>
            <a:pPr lvl="1"/>
            <a:endParaRPr lang="en-US" dirty="0"/>
          </a:p>
          <a:p>
            <a:pPr lvl="1">
              <a:buNone/>
            </a:pPr>
            <a:r>
              <a:rPr lang="en-US" dirty="0" smtClean="0"/>
              <a:t>These rules are the same for Vice-President</a:t>
            </a:r>
          </a:p>
          <a:p>
            <a:pPr lvl="1">
              <a:buNone/>
            </a:pPr>
            <a:endParaRPr lang="en-US" dirty="0"/>
          </a:p>
          <a:p>
            <a:pPr lvl="1">
              <a:buNone/>
            </a:pPr>
            <a:endParaRPr lang="en-US" dirty="0" smtClean="0"/>
          </a:p>
        </p:txBody>
      </p:sp>
      <p:pic>
        <p:nvPicPr>
          <p:cNvPr id="23554" name="Picture 2" descr="A portrait shot of a serious looking middle-aged African-American male looking straight ahead. He has short black hair, and is wearing a dark navy blazer with a blue striped tie over a light blue collared shirt. In the background are two flags hanging from separate flagpoles: an American flag, and one from the Executive Office of the President.">
            <a:hlinkClick r:id="rId2" tooltip="Barack Obama"/>
          </p:cNvPr>
          <p:cNvPicPr>
            <a:picLocks noChangeAspect="1" noChangeArrowheads="1"/>
          </p:cNvPicPr>
          <p:nvPr/>
        </p:nvPicPr>
        <p:blipFill>
          <a:blip r:embed="rId3" cstate="print"/>
          <a:srcRect/>
          <a:stretch>
            <a:fillRect/>
          </a:stretch>
        </p:blipFill>
        <p:spPr bwMode="auto">
          <a:xfrm>
            <a:off x="6477000" y="1600200"/>
            <a:ext cx="2143125" cy="29146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about the Executive Branch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President serves 4 year terms</a:t>
            </a:r>
          </a:p>
          <a:p>
            <a:r>
              <a:rPr lang="en-US" dirty="0" smtClean="0"/>
              <a:t>The 22</a:t>
            </a:r>
            <a:r>
              <a:rPr lang="en-US" baseline="30000" dirty="0" smtClean="0"/>
              <a:t>nd</a:t>
            </a:r>
            <a:r>
              <a:rPr lang="en-US" dirty="0" smtClean="0"/>
              <a:t> Amendment limited his office to two terms.</a:t>
            </a:r>
          </a:p>
          <a:p>
            <a:pPr lvl="1"/>
            <a:r>
              <a:rPr lang="en-US" dirty="0" smtClean="0"/>
              <a:t>One exception was F.D.R.  He won four terms due to depression and war.</a:t>
            </a:r>
          </a:p>
          <a:p>
            <a:pPr lvl="1">
              <a:buNone/>
            </a:pPr>
            <a:r>
              <a:rPr lang="en-US" dirty="0" smtClean="0"/>
              <a:t>If the President dies or is impeached, the Vice-President becomes President.</a:t>
            </a:r>
          </a:p>
          <a:p>
            <a:pPr lvl="1">
              <a:buNone/>
            </a:pPr>
            <a:r>
              <a:rPr lang="en-US" dirty="0" smtClean="0">
                <a:solidFill>
                  <a:srgbClr val="FF0000"/>
                </a:solidFill>
              </a:rPr>
              <a:t>The term impeach means to bring charges of “treason, bribery, or other high crimes and misdemeanors” against a President</a:t>
            </a:r>
            <a:r>
              <a:rPr lang="en-US" dirty="0" smtClean="0"/>
              <a:t>.</a:t>
            </a:r>
          </a:p>
          <a:p>
            <a:pPr lvl="1">
              <a:buNone/>
            </a:pPr>
            <a:r>
              <a:rPr lang="en-US" dirty="0" smtClean="0"/>
              <a:t>Two Presidents have been impeached:</a:t>
            </a:r>
          </a:p>
          <a:p>
            <a:pPr lvl="1">
              <a:buNone/>
            </a:pPr>
            <a:r>
              <a:rPr lang="en-US" dirty="0" smtClean="0"/>
              <a:t>	Andrew Johnson in 1868 and Bill Clinton in 1998.  President Nixon resigned in 1974 to avoid impeachment.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Congress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The system of checks and balances forces the Executive and Legislative Branches to work together.</a:t>
            </a:r>
          </a:p>
          <a:p>
            <a:r>
              <a:rPr lang="en-US" dirty="0" smtClean="0"/>
              <a:t>The President has the power to approve or reject a bill.  </a:t>
            </a:r>
            <a:r>
              <a:rPr lang="en-US" dirty="0" smtClean="0">
                <a:solidFill>
                  <a:srgbClr val="FF0000"/>
                </a:solidFill>
              </a:rPr>
              <a:t>The veto is used when the President wants to reject a bill.</a:t>
            </a:r>
          </a:p>
          <a:p>
            <a:r>
              <a:rPr lang="en-US" dirty="0" smtClean="0"/>
              <a:t>Congress can override a veto with a 2/3rds majority vote.</a:t>
            </a:r>
          </a:p>
          <a:p>
            <a:r>
              <a:rPr lang="en-US" dirty="0" smtClean="0"/>
              <a:t>The President can also use an </a:t>
            </a:r>
            <a:r>
              <a:rPr lang="en-US" dirty="0" smtClean="0">
                <a:solidFill>
                  <a:srgbClr val="FF0000"/>
                </a:solidFill>
              </a:rPr>
              <a:t>executive order, a command that has the power of law</a:t>
            </a:r>
            <a:r>
              <a:rPr lang="en-US" dirty="0" smtClean="0"/>
              <a:t>, in case of an emergency.</a:t>
            </a:r>
          </a:p>
          <a:p>
            <a:r>
              <a:rPr lang="en-US" dirty="0" smtClean="0"/>
              <a:t>The President also has the power to issue a </a:t>
            </a:r>
            <a:r>
              <a:rPr lang="en-US" dirty="0" smtClean="0">
                <a:solidFill>
                  <a:srgbClr val="FF0000"/>
                </a:solidFill>
              </a:rPr>
              <a:t>pardon, or freedom from punishment</a:t>
            </a:r>
            <a:r>
              <a:rPr lang="en-US" dirty="0" smtClean="0"/>
              <a:t> for those people who have been convicted of federal crimes or are facing charges.</a:t>
            </a:r>
          </a:p>
          <a:p>
            <a:r>
              <a:rPr lang="en-US" dirty="0" smtClean="0"/>
              <a:t>The President is supported and advised by his </a:t>
            </a:r>
            <a:r>
              <a:rPr lang="en-US" dirty="0" smtClean="0">
                <a:solidFill>
                  <a:srgbClr val="FF0000"/>
                </a:solidFill>
              </a:rPr>
              <a:t>cabinet, important department heads that the President chooses to oversee important matters.</a:t>
            </a:r>
            <a:endParaRPr lang="en-US"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Judicial Branch</a:t>
            </a:r>
            <a:endParaRPr lang="en-US" dirty="0"/>
          </a:p>
        </p:txBody>
      </p:sp>
      <p:sp>
        <p:nvSpPr>
          <p:cNvPr id="3" name="Content Placeholder 2"/>
          <p:cNvSpPr>
            <a:spLocks noGrp="1"/>
          </p:cNvSpPr>
          <p:nvPr>
            <p:ph idx="1"/>
          </p:nvPr>
        </p:nvSpPr>
        <p:spPr>
          <a:xfrm>
            <a:off x="457200" y="1600200"/>
            <a:ext cx="4648200" cy="5257800"/>
          </a:xfrm>
        </p:spPr>
        <p:txBody>
          <a:bodyPr>
            <a:normAutofit fontScale="70000" lnSpcReduction="20000"/>
          </a:bodyPr>
          <a:lstStyle/>
          <a:p>
            <a:r>
              <a:rPr lang="en-US" dirty="0" smtClean="0"/>
              <a:t>This Branch is made up of a system of federal courts headed by the U.S. Supreme Court.</a:t>
            </a:r>
          </a:p>
          <a:p>
            <a:r>
              <a:rPr lang="en-US" dirty="0" smtClean="0"/>
              <a:t>A federal court can strike down a state or another federal law if the court finds the law unconstitutional.</a:t>
            </a:r>
          </a:p>
          <a:p>
            <a:r>
              <a:rPr lang="en-US" dirty="0" smtClean="0"/>
              <a:t>Federal judges are appointed by the President.</a:t>
            </a:r>
          </a:p>
          <a:p>
            <a:r>
              <a:rPr lang="en-US" dirty="0" smtClean="0"/>
              <a:t>They serve for life.</a:t>
            </a:r>
          </a:p>
          <a:p>
            <a:r>
              <a:rPr lang="en-US" dirty="0" smtClean="0"/>
              <a:t>Each state has at least one federal court to oversee federal cases in the state.  States with larger populations have more than one district court.</a:t>
            </a:r>
          </a:p>
          <a:p>
            <a:r>
              <a:rPr lang="en-US" dirty="0" smtClean="0"/>
              <a:t>Today there are 94 U.S. district courts and 13 courts of appeals that review lower-court decisions.</a:t>
            </a:r>
          </a:p>
        </p:txBody>
      </p:sp>
      <p:pic>
        <p:nvPicPr>
          <p:cNvPr id="1026" name="Picture 2" descr="Judge Sitting at His Bench clipart">
            <a:hlinkClick r:id="rId2"/>
          </p:cNvPr>
          <p:cNvPicPr>
            <a:picLocks noChangeAspect="1" noChangeArrowheads="1"/>
          </p:cNvPicPr>
          <p:nvPr/>
        </p:nvPicPr>
        <p:blipFill>
          <a:blip r:embed="rId3" cstate="print"/>
          <a:srcRect/>
          <a:stretch>
            <a:fillRect/>
          </a:stretch>
        </p:blipFill>
        <p:spPr bwMode="auto">
          <a:xfrm>
            <a:off x="5791199" y="2133600"/>
            <a:ext cx="2240385" cy="1590676"/>
          </a:xfrm>
          <a:prstGeom prst="rect">
            <a:avLst/>
          </a:prstGeom>
          <a:noFill/>
        </p:spPr>
      </p:pic>
      <p:pic>
        <p:nvPicPr>
          <p:cNvPr id="1028" name="Picture 4" descr="Gavel and Law Book clipart">
            <a:hlinkClick r:id="rId4"/>
          </p:cNvPr>
          <p:cNvPicPr>
            <a:picLocks noChangeAspect="1" noChangeArrowheads="1"/>
          </p:cNvPicPr>
          <p:nvPr/>
        </p:nvPicPr>
        <p:blipFill>
          <a:blip r:embed="rId5" cstate="print"/>
          <a:srcRect/>
          <a:stretch>
            <a:fillRect/>
          </a:stretch>
        </p:blipFill>
        <p:spPr bwMode="auto">
          <a:xfrm>
            <a:off x="6553200" y="4611244"/>
            <a:ext cx="2057400" cy="191338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Supreme Court</a:t>
            </a:r>
            <a:endParaRPr lang="en-US" dirty="0"/>
          </a:p>
        </p:txBody>
      </p:sp>
      <p:sp>
        <p:nvSpPr>
          <p:cNvPr id="3" name="Content Placeholder 2"/>
          <p:cNvSpPr>
            <a:spLocks noGrp="1"/>
          </p:cNvSpPr>
          <p:nvPr>
            <p:ph idx="1"/>
          </p:nvPr>
        </p:nvSpPr>
        <p:spPr>
          <a:xfrm>
            <a:off x="457200" y="1600200"/>
            <a:ext cx="5410200" cy="5257800"/>
          </a:xfrm>
        </p:spPr>
        <p:txBody>
          <a:bodyPr>
            <a:normAutofit fontScale="77500" lnSpcReduction="20000"/>
          </a:bodyPr>
          <a:lstStyle/>
          <a:p>
            <a:r>
              <a:rPr lang="en-US" dirty="0" smtClean="0"/>
              <a:t>Hear about 100 cases a year chosen by the Justices themselves.</a:t>
            </a:r>
          </a:p>
          <a:p>
            <a:r>
              <a:rPr lang="en-US" dirty="0" smtClean="0"/>
              <a:t>There has traditionally been nine Justices on the Court.  Congress chooses how many Justices will sit at any time.</a:t>
            </a:r>
          </a:p>
          <a:p>
            <a:r>
              <a:rPr lang="en-US" dirty="0" smtClean="0"/>
              <a:t>In 1967, Thurgood Marshall became the first African-American to serve on the Court, with Clarence Thomas becoming the second in 1991.</a:t>
            </a:r>
          </a:p>
          <a:p>
            <a:r>
              <a:rPr lang="en-US" dirty="0" smtClean="0"/>
              <a:t>Right now there are 2 women sitting on the Court, Ruth Bader Ginsburg and Sandra Day O’Connor.  O’Connor became the first female on the Court in 1981.  She was selected by President Ronald Reagan.</a:t>
            </a:r>
            <a:endParaRPr lang="en-US" dirty="0"/>
          </a:p>
        </p:txBody>
      </p:sp>
      <p:pic>
        <p:nvPicPr>
          <p:cNvPr id="27650" name="Picture 2" descr="http://upload.wikimedia.org/wikipedia/commons/thumb/5/5d/Thurgood-marshall-2.jpg/220px-Thurgood-marshall-2.jpg">
            <a:hlinkClick r:id="rId2" tooltip="Thurgood Marshall"/>
          </p:cNvPr>
          <p:cNvPicPr>
            <a:picLocks noChangeAspect="1" noChangeArrowheads="1"/>
          </p:cNvPicPr>
          <p:nvPr/>
        </p:nvPicPr>
        <p:blipFill>
          <a:blip r:embed="rId3" cstate="print"/>
          <a:srcRect/>
          <a:stretch>
            <a:fillRect/>
          </a:stretch>
        </p:blipFill>
        <p:spPr bwMode="auto">
          <a:xfrm>
            <a:off x="5791200" y="1295400"/>
            <a:ext cx="1700696" cy="2133600"/>
          </a:xfrm>
          <a:prstGeom prst="rect">
            <a:avLst/>
          </a:prstGeom>
          <a:noFill/>
        </p:spPr>
      </p:pic>
      <p:pic>
        <p:nvPicPr>
          <p:cNvPr id="27652" name="Picture 4" descr="http://upload.wikimedia.org/wikipedia/commons/thumb/c/c2/Clarence_Thomas_official.jpg/225px-Clarence_Thomas_official.jpg">
            <a:hlinkClick r:id="rId4" tooltip="Clarence Thomas"/>
          </p:cNvPr>
          <p:cNvPicPr>
            <a:picLocks noChangeAspect="1" noChangeArrowheads="1"/>
          </p:cNvPicPr>
          <p:nvPr/>
        </p:nvPicPr>
        <p:blipFill>
          <a:blip r:embed="rId5" cstate="print"/>
          <a:srcRect/>
          <a:stretch>
            <a:fillRect/>
          </a:stretch>
        </p:blipFill>
        <p:spPr bwMode="auto">
          <a:xfrm>
            <a:off x="7391400" y="2590800"/>
            <a:ext cx="1457325" cy="2085594"/>
          </a:xfrm>
          <a:prstGeom prst="rect">
            <a:avLst/>
          </a:prstGeom>
          <a:noFill/>
        </p:spPr>
      </p:pic>
      <p:pic>
        <p:nvPicPr>
          <p:cNvPr id="27654" name="Picture 6" descr="http://upload.wikimedia.org/wikipedia/commons/thumb/f/ff/Ruth_Bader_Ginsburg%2C_SCOTUS_photo_portrait.jpg/225px-Ruth_Bader_Ginsburg%2C_SCOTUS_photo_portrait.jpg">
            <a:hlinkClick r:id="rId6" tooltip="Ruth Bader Ginsburg"/>
          </p:cNvPr>
          <p:cNvPicPr>
            <a:picLocks noChangeAspect="1" noChangeArrowheads="1"/>
          </p:cNvPicPr>
          <p:nvPr/>
        </p:nvPicPr>
        <p:blipFill>
          <a:blip r:embed="rId7" cstate="print"/>
          <a:srcRect/>
          <a:stretch>
            <a:fillRect/>
          </a:stretch>
        </p:blipFill>
        <p:spPr bwMode="auto">
          <a:xfrm>
            <a:off x="5867400" y="3124200"/>
            <a:ext cx="1534108" cy="2004568"/>
          </a:xfrm>
          <a:prstGeom prst="rect">
            <a:avLst/>
          </a:prstGeom>
          <a:noFill/>
        </p:spPr>
      </p:pic>
      <p:pic>
        <p:nvPicPr>
          <p:cNvPr id="27656" name="Picture 8" descr="http://upload.wikimedia.org/wikipedia/commons/thumb/1/10/Sandra_Day_O%27Connor_1982.jpg/220px-Sandra_Day_O%27Connor_1982.jpg">
            <a:hlinkClick r:id="rId8" tooltip="Sandra Day O'Connor"/>
          </p:cNvPr>
          <p:cNvPicPr>
            <a:picLocks noChangeAspect="1" noChangeArrowheads="1"/>
          </p:cNvPicPr>
          <p:nvPr/>
        </p:nvPicPr>
        <p:blipFill>
          <a:blip r:embed="rId9" cstate="print"/>
          <a:srcRect/>
          <a:stretch>
            <a:fillRect/>
          </a:stretch>
        </p:blipFill>
        <p:spPr bwMode="auto">
          <a:xfrm>
            <a:off x="7010400" y="4419600"/>
            <a:ext cx="1790700" cy="225465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upload.wikimedia.org/wikipedia/commons/thumb/a/a1/Areopagitica_1644bw_gobeirne.png/150px-Areopagitica_1644bw_gobeirne.png">
            <a:hlinkClick r:id="rId2"/>
          </p:cNvPr>
          <p:cNvPicPr>
            <a:picLocks noChangeAspect="1" noChangeArrowheads="1"/>
          </p:cNvPicPr>
          <p:nvPr/>
        </p:nvPicPr>
        <p:blipFill>
          <a:blip r:embed="rId3" cstate="print"/>
          <a:srcRect/>
          <a:stretch>
            <a:fillRect/>
          </a:stretch>
        </p:blipFill>
        <p:spPr bwMode="auto">
          <a:xfrm>
            <a:off x="5943600" y="1219200"/>
            <a:ext cx="1428750" cy="2095501"/>
          </a:xfrm>
          <a:prstGeom prst="rect">
            <a:avLst/>
          </a:prstGeom>
          <a:noFill/>
        </p:spPr>
      </p:pic>
      <p:sp>
        <p:nvSpPr>
          <p:cNvPr id="2" name="Title 1"/>
          <p:cNvSpPr>
            <a:spLocks noGrp="1"/>
          </p:cNvSpPr>
          <p:nvPr>
            <p:ph type="title"/>
          </p:nvPr>
        </p:nvSpPr>
        <p:spPr/>
        <p:txBody>
          <a:bodyPr/>
          <a:lstStyle/>
          <a:p>
            <a:r>
              <a:rPr lang="en-US" dirty="0" smtClean="0"/>
              <a:t>Section 2-The Bill of Rights</a:t>
            </a:r>
            <a:endParaRPr lang="en-US" dirty="0"/>
          </a:p>
        </p:txBody>
      </p:sp>
      <p:sp>
        <p:nvSpPr>
          <p:cNvPr id="3" name="Content Placeholder 2"/>
          <p:cNvSpPr>
            <a:spLocks noGrp="1"/>
          </p:cNvSpPr>
          <p:nvPr>
            <p:ph idx="1"/>
          </p:nvPr>
        </p:nvSpPr>
        <p:spPr>
          <a:xfrm>
            <a:off x="457200" y="1600200"/>
            <a:ext cx="5791200" cy="5257800"/>
          </a:xfrm>
        </p:spPr>
        <p:txBody>
          <a:bodyPr>
            <a:normAutofit fontScale="62500" lnSpcReduction="20000"/>
          </a:bodyPr>
          <a:lstStyle/>
          <a:p>
            <a:r>
              <a:rPr lang="en-US" dirty="0" smtClean="0"/>
              <a:t>President James Madison promised a Bill of Rights would be added to the Constitution.</a:t>
            </a:r>
          </a:p>
          <a:p>
            <a:r>
              <a:rPr lang="en-US" dirty="0" smtClean="0"/>
              <a:t>The Rights were considered basic rights to all Americans.</a:t>
            </a:r>
          </a:p>
          <a:p>
            <a:r>
              <a:rPr lang="en-US" dirty="0" smtClean="0"/>
              <a:t>The First Amendment provides freedom of:</a:t>
            </a:r>
          </a:p>
          <a:p>
            <a:pPr lvl="1"/>
            <a:r>
              <a:rPr lang="en-US" dirty="0" smtClean="0"/>
              <a:t>Religion-the government cannot support of interfere with the practice of religion</a:t>
            </a:r>
          </a:p>
          <a:p>
            <a:pPr lvl="1"/>
            <a:r>
              <a:rPr lang="en-US" dirty="0" smtClean="0"/>
              <a:t>The press-the government provides citizens to express their points of view and to hear other ideas from others.</a:t>
            </a:r>
          </a:p>
          <a:p>
            <a:pPr lvl="1"/>
            <a:r>
              <a:rPr lang="en-US" dirty="0" smtClean="0"/>
              <a:t>Speech-This does not however mean that people can say whatever they want.  They cannot say something that might endanger the life of another person.</a:t>
            </a:r>
          </a:p>
          <a:p>
            <a:pPr lvl="1"/>
            <a:r>
              <a:rPr lang="en-US" dirty="0" smtClean="0"/>
              <a:t>Assembly-any group may meet to discuss issues or conduct business as long as the activity is not illegal.</a:t>
            </a:r>
          </a:p>
          <a:p>
            <a:pPr lvl="1"/>
            <a:r>
              <a:rPr lang="en-US" dirty="0" smtClean="0"/>
              <a:t>Petition-make a request of the government to show their dissatisfaction with their government.</a:t>
            </a:r>
          </a:p>
        </p:txBody>
      </p:sp>
      <p:pic>
        <p:nvPicPr>
          <p:cNvPr id="28676" name="Picture 4" descr="http://upload.wikimedia.org/wikipedia/commons/thumb/1/15/WBC_-_Dead_Miners_2006.jpg/150px-WBC_-_Dead_Miners_2006.jpg">
            <a:hlinkClick r:id="rId4"/>
          </p:cNvPr>
          <p:cNvPicPr>
            <a:picLocks noChangeAspect="1" noChangeArrowheads="1"/>
          </p:cNvPicPr>
          <p:nvPr/>
        </p:nvPicPr>
        <p:blipFill>
          <a:blip r:embed="rId5" cstate="print"/>
          <a:srcRect/>
          <a:stretch>
            <a:fillRect/>
          </a:stretch>
        </p:blipFill>
        <p:spPr bwMode="auto">
          <a:xfrm>
            <a:off x="7467600" y="1066800"/>
            <a:ext cx="1428750" cy="1581151"/>
          </a:xfrm>
          <a:prstGeom prst="rect">
            <a:avLst/>
          </a:prstGeom>
          <a:noFill/>
        </p:spPr>
      </p:pic>
      <p:pic>
        <p:nvPicPr>
          <p:cNvPr id="28678" name="Picture 6" descr="http://upload.wikimedia.org/wikipedia/commons/thumb/4/47/ReligiousFreedomStamp.jpg/200px-ReligiousFreedomStamp.jpg">
            <a:hlinkClick r:id="rId6"/>
          </p:cNvPr>
          <p:cNvPicPr>
            <a:picLocks noChangeAspect="1" noChangeArrowheads="1"/>
          </p:cNvPicPr>
          <p:nvPr/>
        </p:nvPicPr>
        <p:blipFill>
          <a:blip r:embed="rId7" cstate="print"/>
          <a:srcRect/>
          <a:stretch>
            <a:fillRect/>
          </a:stretch>
        </p:blipFill>
        <p:spPr bwMode="auto">
          <a:xfrm>
            <a:off x="7086600" y="2438400"/>
            <a:ext cx="1524000" cy="2286000"/>
          </a:xfrm>
          <a:prstGeom prst="rect">
            <a:avLst/>
          </a:prstGeom>
          <a:noFill/>
        </p:spPr>
      </p:pic>
      <p:pic>
        <p:nvPicPr>
          <p:cNvPr id="28680" name="Picture 8" descr="http://upload.wikimedia.org/wikipedia/commons/thumb/b/b2/Janitor_strike_santa_monica.jpg/220px-Janitor_strike_santa_monica.jpg">
            <a:hlinkClick r:id="rId8"/>
          </p:cNvPr>
          <p:cNvPicPr>
            <a:picLocks noChangeAspect="1" noChangeArrowheads="1"/>
          </p:cNvPicPr>
          <p:nvPr/>
        </p:nvPicPr>
        <p:blipFill>
          <a:blip r:embed="rId9" cstate="print"/>
          <a:srcRect/>
          <a:stretch>
            <a:fillRect/>
          </a:stretch>
        </p:blipFill>
        <p:spPr bwMode="auto">
          <a:xfrm>
            <a:off x="6477000" y="4789170"/>
            <a:ext cx="2438400" cy="170688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Protecting Citizens</a:t>
            </a:r>
            <a:endParaRPr lang="en-US" dirty="0"/>
          </a:p>
        </p:txBody>
      </p:sp>
      <p:sp>
        <p:nvSpPr>
          <p:cNvPr id="3" name="Content Placeholder 2"/>
          <p:cNvSpPr>
            <a:spLocks noGrp="1"/>
          </p:cNvSpPr>
          <p:nvPr>
            <p:ph idx="1"/>
          </p:nvPr>
        </p:nvSpPr>
        <p:spPr>
          <a:xfrm>
            <a:off x="457200" y="1600200"/>
            <a:ext cx="4419600" cy="5257800"/>
          </a:xfrm>
        </p:spPr>
        <p:txBody>
          <a:bodyPr>
            <a:normAutofit fontScale="70000" lnSpcReduction="20000"/>
          </a:bodyPr>
          <a:lstStyle/>
          <a:p>
            <a:r>
              <a:rPr lang="en-US" dirty="0" smtClean="0"/>
              <a:t>The Second, Third, and Fourth Amendments all relate to colonial disputes.</a:t>
            </a:r>
          </a:p>
          <a:p>
            <a:pPr lvl="1"/>
            <a:r>
              <a:rPr lang="en-US" dirty="0" smtClean="0"/>
              <a:t>The Second Amendment deals with state militias, now replaced by the National Guard, and the right to keep and bear arms.</a:t>
            </a:r>
          </a:p>
          <a:p>
            <a:pPr lvl="1"/>
            <a:r>
              <a:rPr lang="en-US" dirty="0" smtClean="0"/>
              <a:t>The Third Amendment keeps the military from forcing citizens to give housing to soldiers.</a:t>
            </a:r>
          </a:p>
          <a:p>
            <a:pPr lvl="1"/>
            <a:r>
              <a:rPr lang="en-US" dirty="0" smtClean="0"/>
              <a:t>The Fourth Amendment protects citizens against illegal searches and seizures.  It requires authorities to obtain a </a:t>
            </a:r>
            <a:r>
              <a:rPr lang="en-US" dirty="0" smtClean="0">
                <a:solidFill>
                  <a:srgbClr val="FF0000"/>
                </a:solidFill>
              </a:rPr>
              <a:t>search warrant, an order permitting them to look through someone’s property</a:t>
            </a:r>
            <a:r>
              <a:rPr lang="en-US" dirty="0" smtClean="0"/>
              <a:t>.</a:t>
            </a:r>
            <a:endParaRPr lang="en-US" dirty="0"/>
          </a:p>
        </p:txBody>
      </p:sp>
      <p:pic>
        <p:nvPicPr>
          <p:cNvPr id="29698" name="Picture 2" descr="http://upload.wikimedia.org/wikipedia/commons/thumb/a/ae/Grand_Turk%2836%29.jpg/220px-Grand_Turk%2836%29.jpg">
            <a:hlinkClick r:id="rId2"/>
          </p:cNvPr>
          <p:cNvPicPr>
            <a:picLocks noChangeAspect="1" noChangeArrowheads="1"/>
          </p:cNvPicPr>
          <p:nvPr/>
        </p:nvPicPr>
        <p:blipFill>
          <a:blip r:embed="rId3" cstate="print"/>
          <a:srcRect/>
          <a:stretch>
            <a:fillRect/>
          </a:stretch>
        </p:blipFill>
        <p:spPr bwMode="auto">
          <a:xfrm>
            <a:off x="4800600" y="1143000"/>
            <a:ext cx="2002526" cy="2667000"/>
          </a:xfrm>
          <a:prstGeom prst="rect">
            <a:avLst/>
          </a:prstGeom>
          <a:noFill/>
        </p:spPr>
      </p:pic>
      <p:pic>
        <p:nvPicPr>
          <p:cNvPr id="29702" name="Picture 6" descr="http://upload.wikimedia.org/wikipedia/commons/thumb/7/7b/Handgun_collection.JPG/220px-Handgun_collection.JPG">
            <a:hlinkClick r:id="rId4"/>
          </p:cNvPr>
          <p:cNvPicPr>
            <a:picLocks noChangeAspect="1" noChangeArrowheads="1"/>
          </p:cNvPicPr>
          <p:nvPr/>
        </p:nvPicPr>
        <p:blipFill>
          <a:blip r:embed="rId5" cstate="print"/>
          <a:srcRect/>
          <a:stretch>
            <a:fillRect/>
          </a:stretch>
        </p:blipFill>
        <p:spPr bwMode="auto">
          <a:xfrm>
            <a:off x="6858000" y="1752600"/>
            <a:ext cx="2095500" cy="1571626"/>
          </a:xfrm>
          <a:prstGeom prst="rect">
            <a:avLst/>
          </a:prstGeom>
          <a:noFill/>
        </p:spPr>
      </p:pic>
      <p:pic>
        <p:nvPicPr>
          <p:cNvPr id="29704" name="Picture 8" descr="http://upload.wikimedia.org/wikipedia/commons/thumb/d/d7/DEA_Operation_Reciprocity_-_money_seizure.gif/220px-DEA_Operation_Reciprocity_-_money_seizure.gif">
            <a:hlinkClick r:id="rId6"/>
          </p:cNvPr>
          <p:cNvPicPr>
            <a:picLocks noChangeAspect="1" noChangeArrowheads="1"/>
          </p:cNvPicPr>
          <p:nvPr/>
        </p:nvPicPr>
        <p:blipFill>
          <a:blip r:embed="rId7" cstate="print"/>
          <a:srcRect/>
          <a:stretch>
            <a:fillRect/>
          </a:stretch>
        </p:blipFill>
        <p:spPr bwMode="auto">
          <a:xfrm>
            <a:off x="5029200" y="5562600"/>
            <a:ext cx="3657600" cy="1143000"/>
          </a:xfrm>
          <a:prstGeom prst="rect">
            <a:avLst/>
          </a:prstGeom>
          <a:noFill/>
        </p:spPr>
      </p:pic>
      <p:pic>
        <p:nvPicPr>
          <p:cNvPr id="29706" name="Picture 10" descr="http://upload.wikimedia.org/wikipedia/commons/thumb/f/fb/Vehicle_drug_search_australia.jpg/250px-Vehicle_drug_search_australia.jpg">
            <a:hlinkClick r:id="rId8"/>
          </p:cNvPr>
          <p:cNvPicPr>
            <a:picLocks noChangeAspect="1" noChangeArrowheads="1"/>
          </p:cNvPicPr>
          <p:nvPr/>
        </p:nvPicPr>
        <p:blipFill>
          <a:blip r:embed="rId9" cstate="print"/>
          <a:srcRect/>
          <a:stretch>
            <a:fillRect/>
          </a:stretch>
        </p:blipFill>
        <p:spPr bwMode="auto">
          <a:xfrm>
            <a:off x="5486400" y="3962400"/>
            <a:ext cx="2381250" cy="158115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Rights of the Accused</a:t>
            </a:r>
            <a:endParaRPr lang="en-US" dirty="0"/>
          </a:p>
        </p:txBody>
      </p:sp>
      <p:sp>
        <p:nvSpPr>
          <p:cNvPr id="3" name="Content Placeholder 2"/>
          <p:cNvSpPr>
            <a:spLocks noGrp="1"/>
          </p:cNvSpPr>
          <p:nvPr>
            <p:ph idx="1"/>
          </p:nvPr>
        </p:nvSpPr>
        <p:spPr>
          <a:xfrm>
            <a:off x="457200" y="1600200"/>
            <a:ext cx="8077200" cy="5257800"/>
          </a:xfrm>
        </p:spPr>
        <p:txBody>
          <a:bodyPr>
            <a:normAutofit fontScale="77500" lnSpcReduction="20000"/>
          </a:bodyPr>
          <a:lstStyle/>
          <a:p>
            <a:r>
              <a:rPr lang="en-US" dirty="0" smtClean="0"/>
              <a:t>The Fifth, Sixth, Seventh, and Eighth Amendments provides guidelines for trying people accused of crimes.</a:t>
            </a:r>
          </a:p>
          <a:p>
            <a:pPr lvl="1"/>
            <a:r>
              <a:rPr lang="en-US" dirty="0" smtClean="0"/>
              <a:t>The Fifth Amendment provides due process of law.  </a:t>
            </a:r>
            <a:r>
              <a:rPr lang="en-US" dirty="0" smtClean="0">
                <a:solidFill>
                  <a:srgbClr val="FF0000"/>
                </a:solidFill>
              </a:rPr>
              <a:t>Due process means that the law should always be fairly applied</a:t>
            </a:r>
            <a:r>
              <a:rPr lang="en-US" dirty="0" smtClean="0"/>
              <a:t>.</a:t>
            </a:r>
          </a:p>
          <a:p>
            <a:pPr lvl="1"/>
            <a:r>
              <a:rPr lang="en-US" dirty="0" smtClean="0"/>
              <a:t>It also gives a grand jury a chance to see if there is enough evidence to try someone of a crime.  If there is enough evidence found, then they indict, or formally accuse, the individually of the crime.</a:t>
            </a:r>
          </a:p>
          <a:p>
            <a:pPr lvl="1"/>
            <a:r>
              <a:rPr lang="en-US" dirty="0" smtClean="0"/>
              <a:t>It also protects people from being forced to testify against themselves.  If they are found not guilty, the Fifth amendment </a:t>
            </a:r>
            <a:r>
              <a:rPr lang="en-US" dirty="0" smtClean="0">
                <a:solidFill>
                  <a:srgbClr val="FF0000"/>
                </a:solidFill>
              </a:rPr>
              <a:t>keeps them from being tried again for the same crime.  This clause is called double jeopardy</a:t>
            </a:r>
            <a:r>
              <a:rPr lang="en-US" dirty="0" smtClean="0"/>
              <a:t>. </a:t>
            </a:r>
          </a:p>
          <a:p>
            <a:pPr lvl="1"/>
            <a:r>
              <a:rPr lang="en-US" dirty="0" smtClean="0"/>
              <a:t>The final clause states that no one will have property taken away “without due process of law”.  One exception is eminent domain.  This is the power of the government to take personal property to benefit the public.</a:t>
            </a:r>
          </a:p>
          <a:p>
            <a:pPr lvl="1"/>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Sixth Amendment</a:t>
            </a:r>
            <a:endParaRPr lang="en-US" dirty="0"/>
          </a:p>
        </p:txBody>
      </p:sp>
      <p:sp>
        <p:nvSpPr>
          <p:cNvPr id="3" name="Content Placeholder 2"/>
          <p:cNvSpPr>
            <a:spLocks noGrp="1"/>
          </p:cNvSpPr>
          <p:nvPr>
            <p:ph idx="1"/>
          </p:nvPr>
        </p:nvSpPr>
        <p:spPr>
          <a:xfrm>
            <a:off x="457200" y="1600200"/>
            <a:ext cx="8305800" cy="5257800"/>
          </a:xfrm>
        </p:spPr>
        <p:txBody>
          <a:bodyPr>
            <a:normAutofit/>
          </a:bodyPr>
          <a:lstStyle/>
          <a:p>
            <a:r>
              <a:rPr lang="en-US" dirty="0" smtClean="0"/>
              <a:t>This Amendment protects the rights of those accused of crimes.</a:t>
            </a:r>
          </a:p>
          <a:p>
            <a:pPr lvl="1"/>
            <a:r>
              <a:rPr lang="en-US" dirty="0" smtClean="0"/>
              <a:t>It assures them a quick public trial by jury.</a:t>
            </a:r>
          </a:p>
          <a:p>
            <a:pPr lvl="1"/>
            <a:r>
              <a:rPr lang="en-US" dirty="0" smtClean="0"/>
              <a:t>The accused has the right to know the crimes being brought before them.</a:t>
            </a:r>
          </a:p>
          <a:p>
            <a:pPr lvl="1"/>
            <a:r>
              <a:rPr lang="en-US" dirty="0" smtClean="0"/>
              <a:t>They have the right to hear questions and answers against them.</a:t>
            </a:r>
          </a:p>
          <a:p>
            <a:pPr lvl="1"/>
            <a:r>
              <a:rPr lang="en-US" dirty="0" smtClean="0"/>
              <a:t>They have the right to an attorney and if they cannot afford one, the government provides one for them.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1-Understanding the Constitution</a:t>
            </a:r>
            <a:endParaRPr lang="en-US" dirty="0"/>
          </a:p>
        </p:txBody>
      </p:sp>
      <p:sp>
        <p:nvSpPr>
          <p:cNvPr id="3" name="Content Placeholder 2"/>
          <p:cNvSpPr>
            <a:spLocks noGrp="1"/>
          </p:cNvSpPr>
          <p:nvPr>
            <p:ph idx="1"/>
          </p:nvPr>
        </p:nvSpPr>
        <p:spPr>
          <a:xfrm>
            <a:off x="457200" y="1600200"/>
            <a:ext cx="8153400" cy="5257800"/>
          </a:xfrm>
        </p:spPr>
        <p:txBody>
          <a:bodyPr>
            <a:normAutofit fontScale="85000" lnSpcReduction="20000"/>
          </a:bodyPr>
          <a:lstStyle/>
          <a:p>
            <a:r>
              <a:rPr lang="en-US" dirty="0" smtClean="0"/>
              <a:t>The United States is a </a:t>
            </a:r>
            <a:r>
              <a:rPr lang="en-US" dirty="0" smtClean="0">
                <a:solidFill>
                  <a:srgbClr val="FF0000"/>
                </a:solidFill>
              </a:rPr>
              <a:t>representative democracy-a government led by officials who are chosen by the people</a:t>
            </a:r>
            <a:r>
              <a:rPr lang="en-US" dirty="0" smtClean="0"/>
              <a:t>.</a:t>
            </a:r>
          </a:p>
          <a:p>
            <a:r>
              <a:rPr lang="en-US" dirty="0" smtClean="0"/>
              <a:t>The Constitution created a federal system in which power is divided between the states and the federal government.</a:t>
            </a:r>
          </a:p>
          <a:p>
            <a:r>
              <a:rPr lang="en-US" dirty="0" smtClean="0">
                <a:solidFill>
                  <a:srgbClr val="FF0000"/>
                </a:solidFill>
              </a:rPr>
              <a:t>The powers that are granted to the federal government are called delegated powers</a:t>
            </a:r>
            <a:r>
              <a:rPr lang="en-US" dirty="0" smtClean="0"/>
              <a:t>.</a:t>
            </a:r>
          </a:p>
          <a:p>
            <a:pPr lvl="1">
              <a:buNone/>
            </a:pPr>
            <a:r>
              <a:rPr lang="en-US" dirty="0" smtClean="0"/>
              <a:t>Examples:</a:t>
            </a:r>
          </a:p>
          <a:p>
            <a:pPr lvl="1">
              <a:buNone/>
            </a:pPr>
            <a:r>
              <a:rPr lang="en-US" dirty="0"/>
              <a:t>	</a:t>
            </a:r>
            <a:r>
              <a:rPr lang="en-US" dirty="0" smtClean="0"/>
              <a:t>coining money</a:t>
            </a:r>
          </a:p>
          <a:p>
            <a:pPr lvl="1">
              <a:buNone/>
            </a:pPr>
            <a:r>
              <a:rPr lang="en-US" dirty="0" smtClean="0"/>
              <a:t>	regulating interstate and international trade</a:t>
            </a:r>
          </a:p>
          <a:p>
            <a:pPr lvl="1">
              <a:buNone/>
            </a:pPr>
            <a:r>
              <a:rPr lang="en-US" dirty="0"/>
              <a:t>	</a:t>
            </a:r>
            <a:r>
              <a:rPr lang="en-US" dirty="0" smtClean="0"/>
              <a:t>defense</a:t>
            </a:r>
          </a:p>
          <a:p>
            <a:pPr lvl="1">
              <a:buNone/>
            </a:pPr>
            <a:r>
              <a:rPr lang="en-US" dirty="0"/>
              <a:t>	</a:t>
            </a:r>
            <a:r>
              <a:rPr lang="en-US" dirty="0" smtClean="0"/>
              <a:t>declares war</a:t>
            </a:r>
          </a:p>
          <a:p>
            <a:pPr lvl="1">
              <a:buNone/>
            </a:pPr>
            <a:r>
              <a:rPr lang="en-US" dirty="0"/>
              <a:t>	</a:t>
            </a:r>
            <a:r>
              <a:rPr lang="en-US" dirty="0" smtClean="0"/>
              <a:t>conducts diplomacy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Seventh Amendment</a:t>
            </a:r>
            <a:endParaRPr lang="en-US" dirty="0"/>
          </a:p>
        </p:txBody>
      </p:sp>
      <p:sp>
        <p:nvSpPr>
          <p:cNvPr id="3" name="Content Placeholder 2"/>
          <p:cNvSpPr>
            <a:spLocks noGrp="1"/>
          </p:cNvSpPr>
          <p:nvPr>
            <p:ph idx="1"/>
          </p:nvPr>
        </p:nvSpPr>
        <p:spPr/>
        <p:txBody>
          <a:bodyPr/>
          <a:lstStyle/>
          <a:p>
            <a:r>
              <a:rPr lang="en-US" dirty="0" smtClean="0"/>
              <a:t>The Seventh Amendment states that juries can decide on civil cases.  These are cases in which a person causes physical or financial harm to another person without committing a crime.</a:t>
            </a:r>
          </a:p>
          <a:p>
            <a:r>
              <a:rPr lang="en-US" dirty="0" smtClean="0"/>
              <a:t>In such cases, the injured party may sue, or seek justice, in civil court.</a:t>
            </a:r>
          </a:p>
          <a:p>
            <a:r>
              <a:rPr lang="en-US" dirty="0" smtClean="0"/>
              <a:t>Civil cases usually involve disputes over money or property.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4" descr="http://upload.wikimedia.org/wikipedia/commons/thumb/a/ac/Same_Soviet_Infiltrator_facing_firing_squad.jpeg/220px-Same_Soviet_Infiltrator_facing_firing_squad.jpeg">
            <a:hlinkClick r:id="rId2"/>
          </p:cNvPr>
          <p:cNvPicPr>
            <a:picLocks noChangeAspect="1" noChangeArrowheads="1"/>
          </p:cNvPicPr>
          <p:nvPr/>
        </p:nvPicPr>
        <p:blipFill>
          <a:blip r:embed="rId3" cstate="print"/>
          <a:srcRect/>
          <a:stretch>
            <a:fillRect/>
          </a:stretch>
        </p:blipFill>
        <p:spPr bwMode="auto">
          <a:xfrm>
            <a:off x="5943600" y="3810000"/>
            <a:ext cx="3026833" cy="1981201"/>
          </a:xfrm>
          <a:prstGeom prst="rect">
            <a:avLst/>
          </a:prstGeom>
          <a:noFill/>
        </p:spPr>
      </p:pic>
      <p:sp>
        <p:nvSpPr>
          <p:cNvPr id="2" name="Title 1"/>
          <p:cNvSpPr>
            <a:spLocks noGrp="1"/>
          </p:cNvSpPr>
          <p:nvPr>
            <p:ph type="title"/>
          </p:nvPr>
        </p:nvSpPr>
        <p:spPr/>
        <p:txBody>
          <a:bodyPr/>
          <a:lstStyle/>
          <a:p>
            <a:r>
              <a:rPr lang="en-US" dirty="0" smtClean="0"/>
              <a:t>The Eight Amendment</a:t>
            </a:r>
            <a:endParaRPr lang="en-US" dirty="0"/>
          </a:p>
        </p:txBody>
      </p:sp>
      <p:sp>
        <p:nvSpPr>
          <p:cNvPr id="3" name="Content Placeholder 2"/>
          <p:cNvSpPr>
            <a:spLocks noGrp="1"/>
          </p:cNvSpPr>
          <p:nvPr>
            <p:ph idx="1"/>
          </p:nvPr>
        </p:nvSpPr>
        <p:spPr>
          <a:xfrm>
            <a:off x="457200" y="1600200"/>
            <a:ext cx="5562600" cy="5257800"/>
          </a:xfrm>
        </p:spPr>
        <p:txBody>
          <a:bodyPr>
            <a:normAutofit fontScale="70000" lnSpcReduction="20000"/>
          </a:bodyPr>
          <a:lstStyle/>
          <a:p>
            <a:r>
              <a:rPr lang="en-US" dirty="0" smtClean="0"/>
              <a:t>The Eight Amendment allows for defendants to post bail.  </a:t>
            </a:r>
            <a:r>
              <a:rPr lang="en-US" dirty="0" smtClean="0">
                <a:solidFill>
                  <a:srgbClr val="FF0000"/>
                </a:solidFill>
              </a:rPr>
              <a:t>Bail is money that defendants promise to pay the court if they do not appear in court at the proper time</a:t>
            </a:r>
            <a:r>
              <a:rPr lang="en-US" dirty="0" smtClean="0"/>
              <a:t>.</a:t>
            </a:r>
          </a:p>
          <a:p>
            <a:r>
              <a:rPr lang="en-US" dirty="0" smtClean="0"/>
              <a:t>This ensures that the defendant does not have to sit in jail until his trial takes place.</a:t>
            </a:r>
          </a:p>
          <a:p>
            <a:r>
              <a:rPr lang="en-US" dirty="0" smtClean="0"/>
              <a:t>If he/she does not show up, then the court demands the bail money and issues a warrant for their arrest.</a:t>
            </a:r>
          </a:p>
          <a:p>
            <a:r>
              <a:rPr lang="en-US" dirty="0" smtClean="0"/>
              <a:t>The Eight Amendment also prevents the courts from setting excessive bail.  However, the judge can refuse bail altogether if the defendant has committed a violent crime.</a:t>
            </a:r>
          </a:p>
          <a:p>
            <a:r>
              <a:rPr lang="en-US" dirty="0" smtClean="0"/>
              <a:t>Cruel and unusual punishment is also banned by the Eighth Amendment.  The death penalty in some states had to be changed because they were deemed cruel and unusual.</a:t>
            </a:r>
            <a:endParaRPr lang="en-US" dirty="0"/>
          </a:p>
        </p:txBody>
      </p:sp>
      <p:pic>
        <p:nvPicPr>
          <p:cNvPr id="30722" name="Picture 2" descr="http://upload.wikimedia.org/wikipedia/commons/thumb/5/5d/Bail_Bonds.jpg/220px-Bail_Bonds.jpg">
            <a:hlinkClick r:id="rId4"/>
          </p:cNvPr>
          <p:cNvPicPr>
            <a:picLocks noChangeAspect="1" noChangeArrowheads="1"/>
          </p:cNvPicPr>
          <p:nvPr/>
        </p:nvPicPr>
        <p:blipFill>
          <a:blip r:embed="rId5" cstate="print"/>
          <a:srcRect/>
          <a:stretch>
            <a:fillRect/>
          </a:stretch>
        </p:blipFill>
        <p:spPr bwMode="auto">
          <a:xfrm>
            <a:off x="6172199" y="1447800"/>
            <a:ext cx="2779745" cy="185737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Rights of States and Citizens</a:t>
            </a:r>
            <a:endParaRPr lang="en-US" dirty="0"/>
          </a:p>
        </p:txBody>
      </p:sp>
      <p:sp>
        <p:nvSpPr>
          <p:cNvPr id="3" name="Content Placeholder 2"/>
          <p:cNvSpPr>
            <a:spLocks noGrp="1"/>
          </p:cNvSpPr>
          <p:nvPr>
            <p:ph idx="1"/>
          </p:nvPr>
        </p:nvSpPr>
        <p:spPr>
          <a:xfrm>
            <a:off x="457200" y="1600200"/>
            <a:ext cx="5410200" cy="5257800"/>
          </a:xfrm>
        </p:spPr>
        <p:txBody>
          <a:bodyPr>
            <a:normAutofit fontScale="92500" lnSpcReduction="10000"/>
          </a:bodyPr>
          <a:lstStyle/>
          <a:p>
            <a:r>
              <a:rPr lang="en-US" dirty="0" smtClean="0"/>
              <a:t>The last two amendments provide general protections for individual rights that are not addressed by the first 8.  They also reserve some governmental powers for the states and the people.</a:t>
            </a:r>
          </a:p>
          <a:p>
            <a:pPr lvl="1"/>
            <a:r>
              <a:rPr lang="en-US" dirty="0" smtClean="0"/>
              <a:t>The Ninth Amendment states that the rights stated in the Bill of Rights are not the only rights citizens have.</a:t>
            </a:r>
          </a:p>
          <a:p>
            <a:pPr lvl="2"/>
            <a:r>
              <a:rPr lang="en-US" dirty="0" smtClean="0"/>
              <a:t>Example:  Education</a:t>
            </a:r>
          </a:p>
        </p:txBody>
      </p:sp>
      <p:pic>
        <p:nvPicPr>
          <p:cNvPr id="34818" name="Picture 2" descr="http://upload.wikimedia.org/wikipedia/commons/thumb/d/d3/AF-kindergarten.jpg/220px-AF-kindergarten.jpg">
            <a:hlinkClick r:id="rId2"/>
          </p:cNvPr>
          <p:cNvPicPr>
            <a:picLocks noChangeAspect="1" noChangeArrowheads="1"/>
          </p:cNvPicPr>
          <p:nvPr/>
        </p:nvPicPr>
        <p:blipFill>
          <a:blip r:embed="rId3" cstate="print"/>
          <a:srcRect/>
          <a:stretch>
            <a:fillRect/>
          </a:stretch>
        </p:blipFill>
        <p:spPr bwMode="auto">
          <a:xfrm>
            <a:off x="5867400" y="3657600"/>
            <a:ext cx="2683710" cy="2085976"/>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Tenth Amendment</a:t>
            </a:r>
            <a:endParaRPr lang="en-US" dirty="0"/>
          </a:p>
        </p:txBody>
      </p:sp>
      <p:sp>
        <p:nvSpPr>
          <p:cNvPr id="3" name="Content Placeholder 2"/>
          <p:cNvSpPr>
            <a:spLocks noGrp="1"/>
          </p:cNvSpPr>
          <p:nvPr>
            <p:ph idx="1"/>
          </p:nvPr>
        </p:nvSpPr>
        <p:spPr>
          <a:xfrm>
            <a:off x="457200" y="1600200"/>
            <a:ext cx="8229600" cy="5029200"/>
          </a:xfrm>
        </p:spPr>
        <p:txBody>
          <a:bodyPr>
            <a:normAutofit fontScale="92500"/>
          </a:bodyPr>
          <a:lstStyle/>
          <a:p>
            <a:r>
              <a:rPr lang="en-US" dirty="0" smtClean="0"/>
              <a:t>The Tenth Amendment recognizes that the states and the people have additional powers beyond those specifically mentioned in the Constitution.</a:t>
            </a:r>
          </a:p>
          <a:p>
            <a:r>
              <a:rPr lang="en-US" dirty="0" smtClean="0"/>
              <a:t>These include any powers that the Constitution does not specifically grant to Congress or deny to the states.</a:t>
            </a:r>
          </a:p>
          <a:p>
            <a:r>
              <a:rPr lang="en-US" dirty="0" smtClean="0"/>
              <a:t>It basically protects citizens’ rights and keeps a balance of power between the state and federal government.</a:t>
            </a:r>
          </a:p>
          <a:p>
            <a:pPr lvl="1"/>
            <a:r>
              <a:rPr lang="en-US" dirty="0" smtClean="0"/>
              <a:t>Example: Roe vs. Wade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3-Rights and Responsibilities of Citizenship</a:t>
            </a:r>
            <a:endParaRPr lang="en-US" dirty="0"/>
          </a:p>
        </p:txBody>
      </p:sp>
      <p:sp>
        <p:nvSpPr>
          <p:cNvPr id="6" name="Content Placeholder 5"/>
          <p:cNvSpPr>
            <a:spLocks noGrp="1"/>
          </p:cNvSpPr>
          <p:nvPr>
            <p:ph idx="1"/>
          </p:nvPr>
        </p:nvSpPr>
        <p:spPr/>
        <p:txBody>
          <a:bodyPr>
            <a:normAutofit lnSpcReduction="10000"/>
          </a:bodyPr>
          <a:lstStyle/>
          <a:p>
            <a:pPr>
              <a:buNone/>
            </a:pPr>
            <a:r>
              <a:rPr lang="en-US" i="1" dirty="0" smtClean="0">
                <a:latin typeface="Harlow Solid Italic" pitchFamily="82" charset="0"/>
              </a:rPr>
              <a:t>“Freedom is never more than one generation away from extinction. We didn't pass it to our children in the bloodstream. It must be fought for, protected, and handed on for them to do the same, or one day we will spend our sunset years telling our children and our children's children what it was once like in the United States where men were free.”</a:t>
            </a:r>
          </a:p>
          <a:p>
            <a:pPr>
              <a:buNone/>
            </a:pPr>
            <a:r>
              <a:rPr lang="en-US" dirty="0" smtClean="0"/>
              <a:t>Ronald Reagan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a U.S. citizen</a:t>
            </a:r>
            <a:endParaRPr lang="en-US" dirty="0"/>
          </a:p>
        </p:txBody>
      </p:sp>
      <p:sp>
        <p:nvSpPr>
          <p:cNvPr id="3" name="Content Placeholder 2"/>
          <p:cNvSpPr>
            <a:spLocks noGrp="1"/>
          </p:cNvSpPr>
          <p:nvPr>
            <p:ph idx="1"/>
          </p:nvPr>
        </p:nvSpPr>
        <p:spPr>
          <a:xfrm>
            <a:off x="457200" y="1600200"/>
            <a:ext cx="5029200" cy="5257800"/>
          </a:xfrm>
        </p:spPr>
        <p:txBody>
          <a:bodyPr>
            <a:normAutofit fontScale="77500" lnSpcReduction="20000"/>
          </a:bodyPr>
          <a:lstStyle/>
          <a:p>
            <a:r>
              <a:rPr lang="en-US" dirty="0" smtClean="0"/>
              <a:t>People can become a citizen of the United States in several ways:</a:t>
            </a:r>
          </a:p>
          <a:p>
            <a:pPr lvl="1"/>
            <a:r>
              <a:rPr lang="en-US" dirty="0" smtClean="0"/>
              <a:t>Anyone born in a U.S. state or territory is a citizen (14</a:t>
            </a:r>
            <a:r>
              <a:rPr lang="en-US" baseline="30000" dirty="0" smtClean="0"/>
              <a:t>th</a:t>
            </a:r>
            <a:r>
              <a:rPr lang="en-US" dirty="0" smtClean="0"/>
              <a:t> Amendment)</a:t>
            </a:r>
          </a:p>
          <a:p>
            <a:pPr lvl="1"/>
            <a:r>
              <a:rPr lang="en-US" dirty="0" smtClean="0">
                <a:solidFill>
                  <a:srgbClr val="FF0000"/>
                </a:solidFill>
              </a:rPr>
              <a:t>Naturalization-the process by which a foreign born person is granted full U.S. citizenship</a:t>
            </a:r>
            <a:r>
              <a:rPr lang="en-US" dirty="0" smtClean="0"/>
              <a:t>.  The process teaches them what it means to be an American.</a:t>
            </a:r>
          </a:p>
          <a:p>
            <a:pPr lvl="2"/>
            <a:r>
              <a:rPr lang="en-US" dirty="0" smtClean="0"/>
              <a:t>Legal permanent immigrants have full rights of American citizens except for holding office and voting.</a:t>
            </a:r>
          </a:p>
          <a:p>
            <a:pPr lvl="2"/>
            <a:r>
              <a:rPr lang="en-US" dirty="0" smtClean="0"/>
              <a:t>Illegal immigrants are </a:t>
            </a:r>
            <a:r>
              <a:rPr lang="en-US" dirty="0" smtClean="0">
                <a:solidFill>
                  <a:srgbClr val="FF0000"/>
                </a:solidFill>
              </a:rPr>
              <a:t>deported, sent back to their county of origin</a:t>
            </a:r>
            <a:r>
              <a:rPr lang="en-US" dirty="0" smtClean="0"/>
              <a:t>, if they are here through breaking the law.</a:t>
            </a:r>
            <a:endParaRPr lang="en-US" dirty="0"/>
          </a:p>
        </p:txBody>
      </p:sp>
      <p:pic>
        <p:nvPicPr>
          <p:cNvPr id="35842" name="Picture 2" descr="http://upload.wikimedia.org/wikipedia/commons/thumb/4/42/Usnaturalization.jpg/220px-Usnaturalization.jpg">
            <a:hlinkClick r:id="rId2"/>
          </p:cNvPr>
          <p:cNvPicPr>
            <a:picLocks noChangeAspect="1" noChangeArrowheads="1"/>
          </p:cNvPicPr>
          <p:nvPr/>
        </p:nvPicPr>
        <p:blipFill>
          <a:blip r:embed="rId3" cstate="print"/>
          <a:srcRect/>
          <a:stretch>
            <a:fillRect/>
          </a:stretch>
        </p:blipFill>
        <p:spPr bwMode="auto">
          <a:xfrm>
            <a:off x="5638799" y="3962400"/>
            <a:ext cx="3262613" cy="2343151"/>
          </a:xfrm>
          <a:prstGeom prst="rect">
            <a:avLst/>
          </a:prstGeom>
          <a:noFill/>
        </p:spPr>
      </p:pic>
      <p:pic>
        <p:nvPicPr>
          <p:cNvPr id="35844" name="Picture 4" descr="http://upload.wikimedia.org/wikipedia/commons/thumb/3/38/HumanNewborn.JPG/250px-HumanNewborn.JPG">
            <a:hlinkClick r:id="rId4"/>
          </p:cNvPr>
          <p:cNvPicPr>
            <a:picLocks noChangeAspect="1" noChangeArrowheads="1"/>
          </p:cNvPicPr>
          <p:nvPr/>
        </p:nvPicPr>
        <p:blipFill>
          <a:blip r:embed="rId5" cstate="print"/>
          <a:srcRect/>
          <a:stretch>
            <a:fillRect/>
          </a:stretch>
        </p:blipFill>
        <p:spPr bwMode="auto">
          <a:xfrm>
            <a:off x="6019800" y="1524000"/>
            <a:ext cx="2590800" cy="1761745"/>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Duties of Citizens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In addition to having certain rights, citizens also have responsibilities. </a:t>
            </a:r>
            <a:r>
              <a:rPr lang="en-US" b="1" dirty="0" smtClean="0"/>
              <a:t>"The stakes . . . are too high for government to be a spectator sport." - Congresswoman Barbara Jordan</a:t>
            </a:r>
            <a:endParaRPr lang="en-US" dirty="0" smtClean="0"/>
          </a:p>
          <a:p>
            <a:pPr lvl="1"/>
            <a:r>
              <a:rPr lang="en-US" dirty="0" smtClean="0"/>
              <a:t>Citizens elect leaders to make laws for them.  In turn citizens must obey these laws.</a:t>
            </a:r>
          </a:p>
          <a:p>
            <a:pPr lvl="1"/>
            <a:r>
              <a:rPr lang="en-US" dirty="0" smtClean="0"/>
              <a:t>Citizens also have an obligation to respect those in authority such as parents, police officers, and teachers.</a:t>
            </a:r>
          </a:p>
          <a:p>
            <a:pPr lvl="1"/>
            <a:r>
              <a:rPr lang="en-US" dirty="0" smtClean="0"/>
              <a:t>Citizens also have a responsibility to pay taxes.  These taxes go to pay for schools, public roads, and emergency personal such as firemen and police.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taxation</a:t>
            </a:r>
            <a:endParaRPr lang="en-US" dirty="0"/>
          </a:p>
        </p:txBody>
      </p:sp>
      <p:sp>
        <p:nvSpPr>
          <p:cNvPr id="3" name="Content Placeholder 2"/>
          <p:cNvSpPr>
            <a:spLocks noGrp="1"/>
          </p:cNvSpPr>
          <p:nvPr>
            <p:ph idx="1"/>
          </p:nvPr>
        </p:nvSpPr>
        <p:spPr>
          <a:xfrm>
            <a:off x="457200" y="1600200"/>
            <a:ext cx="8229600" cy="5257800"/>
          </a:xfrm>
        </p:spPr>
        <p:txBody>
          <a:bodyPr>
            <a:normAutofit fontScale="62500" lnSpcReduction="20000"/>
          </a:bodyPr>
          <a:lstStyle/>
          <a:p>
            <a:r>
              <a:rPr lang="en-US" dirty="0" smtClean="0">
                <a:solidFill>
                  <a:srgbClr val="FF0000"/>
                </a:solidFill>
              </a:rPr>
              <a:t>Individual Income Tax</a:t>
            </a:r>
            <a:r>
              <a:rPr lang="en-US" dirty="0" smtClean="0"/>
              <a:t>-Taxes people pay on their total personal income.</a:t>
            </a:r>
          </a:p>
          <a:p>
            <a:r>
              <a:rPr lang="en-US" dirty="0" smtClean="0">
                <a:solidFill>
                  <a:srgbClr val="FF0000"/>
                </a:solidFill>
              </a:rPr>
              <a:t>Corporate Income Tax</a:t>
            </a:r>
            <a:r>
              <a:rPr lang="en-US" dirty="0" smtClean="0"/>
              <a:t>-Taxes that businesses pay on the money they earn.</a:t>
            </a:r>
          </a:p>
          <a:p>
            <a:r>
              <a:rPr lang="en-US" dirty="0" smtClean="0">
                <a:solidFill>
                  <a:srgbClr val="FF0000"/>
                </a:solidFill>
              </a:rPr>
              <a:t>Payroll Tax</a:t>
            </a:r>
            <a:r>
              <a:rPr lang="en-US" dirty="0" smtClean="0"/>
              <a:t>-Taxes on the money a worker makes.  Usually the tax is automatically deducted from their paychecks.  People who are self employed have to carry the whole tax burden, whereas workers and businesses share the tax burden.</a:t>
            </a:r>
          </a:p>
          <a:p>
            <a:r>
              <a:rPr lang="en-US" dirty="0" smtClean="0">
                <a:solidFill>
                  <a:srgbClr val="FF0000"/>
                </a:solidFill>
              </a:rPr>
              <a:t>Consumption Tax</a:t>
            </a:r>
            <a:r>
              <a:rPr lang="en-US" dirty="0" smtClean="0"/>
              <a:t>-Taxes places on the sale of goods and services.  These include a general sales tax (TN is 9.75%) on all goods and services, and some goods have an excise tax.  This is a tax on specific kinds of items, such as tobacco, alcohol, gasoline, and luxury items.</a:t>
            </a:r>
          </a:p>
          <a:p>
            <a:r>
              <a:rPr lang="en-US" dirty="0" smtClean="0">
                <a:solidFill>
                  <a:srgbClr val="FF0000"/>
                </a:solidFill>
              </a:rPr>
              <a:t>Property Taxes</a:t>
            </a:r>
            <a:r>
              <a:rPr lang="en-US" dirty="0" smtClean="0"/>
              <a:t>-Taxes on buildings and land owned by individuals and companies.  These are local and state only.</a:t>
            </a:r>
          </a:p>
          <a:p>
            <a:r>
              <a:rPr lang="en-US" dirty="0" smtClean="0">
                <a:solidFill>
                  <a:srgbClr val="FF0000"/>
                </a:solidFill>
              </a:rPr>
              <a:t>Estate, inheritance, and gift taxes</a:t>
            </a:r>
            <a:r>
              <a:rPr lang="en-US" dirty="0" smtClean="0"/>
              <a:t>-Taxes on money or property that is transferred from one individual to another.  Estate taxes are placed on an estate of a person who has died.  Inheritance taxes are paid by the family members who receive a dead person’s estate.  A gift tax is paid on a transfer of assets between living people.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Taxation Works</a:t>
            </a:r>
            <a:endParaRPr lang="en-US" dirty="0"/>
          </a:p>
        </p:txBody>
      </p:sp>
      <p:sp>
        <p:nvSpPr>
          <p:cNvPr id="3" name="Content Placeholder 2"/>
          <p:cNvSpPr>
            <a:spLocks noGrp="1"/>
          </p:cNvSpPr>
          <p:nvPr>
            <p:ph idx="1"/>
          </p:nvPr>
        </p:nvSpPr>
        <p:spPr>
          <a:xfrm>
            <a:off x="457200" y="1600200"/>
            <a:ext cx="6019800" cy="5257800"/>
          </a:xfrm>
        </p:spPr>
        <p:txBody>
          <a:bodyPr>
            <a:normAutofit fontScale="70000" lnSpcReduction="20000"/>
          </a:bodyPr>
          <a:lstStyle/>
          <a:p>
            <a:r>
              <a:rPr lang="en-US" dirty="0" smtClean="0"/>
              <a:t>Governments impose taxes as a primary means of gaining revenue.</a:t>
            </a:r>
          </a:p>
          <a:p>
            <a:r>
              <a:rPr lang="en-US" dirty="0" smtClean="0"/>
              <a:t>The concept is that all people pay a fair share toward needed programs and services.</a:t>
            </a:r>
          </a:p>
          <a:p>
            <a:r>
              <a:rPr lang="en-US" dirty="0" smtClean="0"/>
              <a:t>Individual income taxation is the largest method of revenue in the U.S.  It funds Social Security, Medicare, and Medicaid.</a:t>
            </a:r>
          </a:p>
          <a:p>
            <a:r>
              <a:rPr lang="en-US" dirty="0" smtClean="0"/>
              <a:t>Taxation is based on the amount of income you receive.  The more you make, the more you pay.</a:t>
            </a:r>
          </a:p>
          <a:p>
            <a:r>
              <a:rPr lang="en-US" dirty="0" smtClean="0"/>
              <a:t>Every April 15</a:t>
            </a:r>
            <a:r>
              <a:rPr lang="en-US" baseline="30000" dirty="0" smtClean="0"/>
              <a:t>th</a:t>
            </a:r>
            <a:r>
              <a:rPr lang="en-US" dirty="0" smtClean="0"/>
              <a:t> is income tax day.  By that day all Americans must pay a certain percentage of their income to the federal government.</a:t>
            </a:r>
          </a:p>
          <a:p>
            <a:endParaRPr lang="en-US" dirty="0" smtClean="0"/>
          </a:p>
          <a:p>
            <a:endParaRPr lang="en-US" dirty="0" smtClean="0"/>
          </a:p>
          <a:p>
            <a:pPr>
              <a:buNone/>
            </a:pPr>
            <a:r>
              <a:rPr lang="en-US" dirty="0" smtClean="0"/>
              <a:t>http://en.wikipedia.org/wiki/Tax_bracket</a:t>
            </a:r>
            <a:endParaRPr lang="en-US" dirty="0"/>
          </a:p>
        </p:txBody>
      </p:sp>
      <p:pic>
        <p:nvPicPr>
          <p:cNvPr id="38914" name="Picture 2" descr="http://upload.wikimedia.org/wikipedia/commons/e/ed/Medicare.jpg">
            <a:hlinkClick r:id="rId2"/>
          </p:cNvPr>
          <p:cNvPicPr>
            <a:picLocks noChangeAspect="1" noChangeArrowheads="1"/>
          </p:cNvPicPr>
          <p:nvPr/>
        </p:nvPicPr>
        <p:blipFill>
          <a:blip r:embed="rId3" cstate="print"/>
          <a:srcRect/>
          <a:stretch>
            <a:fillRect/>
          </a:stretch>
        </p:blipFill>
        <p:spPr bwMode="auto">
          <a:xfrm>
            <a:off x="6553200" y="1524000"/>
            <a:ext cx="1905000" cy="1428750"/>
          </a:xfrm>
          <a:prstGeom prst="rect">
            <a:avLst/>
          </a:prstGeom>
          <a:noFill/>
        </p:spPr>
      </p:pic>
      <p:pic>
        <p:nvPicPr>
          <p:cNvPr id="38916" name="Picture 4" descr="http://upload.wikimedia.org/wikipedia/commons/thumb/b/be/Socseccardfront.png/220px-Socseccardfront.png">
            <a:hlinkClick r:id="rId4"/>
          </p:cNvPr>
          <p:cNvPicPr>
            <a:picLocks noChangeAspect="1" noChangeArrowheads="1"/>
          </p:cNvPicPr>
          <p:nvPr/>
        </p:nvPicPr>
        <p:blipFill>
          <a:blip r:embed="rId5" cstate="print"/>
          <a:srcRect/>
          <a:stretch>
            <a:fillRect/>
          </a:stretch>
        </p:blipFill>
        <p:spPr bwMode="auto">
          <a:xfrm>
            <a:off x="6781800" y="3200400"/>
            <a:ext cx="2095500" cy="1257301"/>
          </a:xfrm>
          <a:prstGeom prst="rect">
            <a:avLst/>
          </a:prstGeom>
          <a:noFill/>
        </p:spPr>
      </p:pic>
      <p:pic>
        <p:nvPicPr>
          <p:cNvPr id="38918" name="Picture 6" descr="http://upload.wikimedia.org/wikipedia/en/a/a1/Centers_for_Medicare_and_Medicaid_Services_logo.png">
            <a:hlinkClick r:id="rId6"/>
          </p:cNvPr>
          <p:cNvPicPr>
            <a:picLocks noChangeAspect="1" noChangeArrowheads="1"/>
          </p:cNvPicPr>
          <p:nvPr/>
        </p:nvPicPr>
        <p:blipFill>
          <a:blip r:embed="rId7" cstate="print"/>
          <a:srcRect/>
          <a:stretch>
            <a:fillRect/>
          </a:stretch>
        </p:blipFill>
        <p:spPr bwMode="auto">
          <a:xfrm>
            <a:off x="7086600" y="4876800"/>
            <a:ext cx="1143000" cy="828676"/>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Duties of Citizens continued…</a:t>
            </a:r>
            <a:endParaRPr lang="en-US" dirty="0"/>
          </a:p>
        </p:txBody>
      </p:sp>
      <p:sp>
        <p:nvSpPr>
          <p:cNvPr id="3" name="Content Placeholder 2"/>
          <p:cNvSpPr>
            <a:spLocks noGrp="1"/>
          </p:cNvSpPr>
          <p:nvPr>
            <p:ph idx="1"/>
          </p:nvPr>
        </p:nvSpPr>
        <p:spPr>
          <a:xfrm>
            <a:off x="457200" y="1600200"/>
            <a:ext cx="5334000" cy="5257800"/>
          </a:xfrm>
        </p:spPr>
        <p:txBody>
          <a:bodyPr>
            <a:normAutofit fontScale="77500" lnSpcReduction="20000"/>
          </a:bodyPr>
          <a:lstStyle/>
          <a:p>
            <a:r>
              <a:rPr lang="en-US" dirty="0" smtClean="0"/>
              <a:t>Citizens also have a duty to protect and defend the nation from harm.  If a war breaks out, citizens should try to help in the war effort.</a:t>
            </a:r>
          </a:p>
          <a:p>
            <a:r>
              <a:rPr lang="en-US" dirty="0" smtClean="0"/>
              <a:t>In some situations the federal government has set up a </a:t>
            </a:r>
            <a:r>
              <a:rPr lang="en-US" dirty="0" smtClean="0">
                <a:solidFill>
                  <a:srgbClr val="FF0000"/>
                </a:solidFill>
              </a:rPr>
              <a:t>draft, or required military service</a:t>
            </a:r>
            <a:r>
              <a:rPr lang="en-US" dirty="0" smtClean="0"/>
              <a:t>.</a:t>
            </a:r>
          </a:p>
          <a:p>
            <a:r>
              <a:rPr lang="en-US" dirty="0" smtClean="0"/>
              <a:t>Since 1973 though, the U.S. has had a volunteer only military.  However, young men must register for the draft when they turn 18.</a:t>
            </a:r>
          </a:p>
          <a:p>
            <a:r>
              <a:rPr lang="en-US" dirty="0" smtClean="0"/>
              <a:t>Citizens also can be called to serve on a jury.</a:t>
            </a:r>
            <a:endParaRPr lang="en-US" dirty="0"/>
          </a:p>
        </p:txBody>
      </p:sp>
      <p:pic>
        <p:nvPicPr>
          <p:cNvPr id="41986" name="Picture 2" descr="http://upload.wikimedia.org/wikipedia/commons/thumb/1/1c/U.S._draft_lottery.jpg/180px-U.S._draft_lottery.jpg">
            <a:hlinkClick r:id="rId2"/>
          </p:cNvPr>
          <p:cNvPicPr>
            <a:picLocks noChangeAspect="1" noChangeArrowheads="1"/>
          </p:cNvPicPr>
          <p:nvPr/>
        </p:nvPicPr>
        <p:blipFill>
          <a:blip r:embed="rId3" cstate="print"/>
          <a:srcRect/>
          <a:stretch>
            <a:fillRect/>
          </a:stretch>
        </p:blipFill>
        <p:spPr bwMode="auto">
          <a:xfrm>
            <a:off x="5638800" y="3048000"/>
            <a:ext cx="2819400" cy="1660313"/>
          </a:xfrm>
          <a:prstGeom prst="rect">
            <a:avLst/>
          </a:prstGeom>
          <a:noFill/>
        </p:spPr>
      </p:pic>
      <p:pic>
        <p:nvPicPr>
          <p:cNvPr id="41988" name="Picture 4" descr="http://upload.wikimedia.org/wikipedia/commons/thumb/2/20/King%2C_Stoddard_WW1_draft_card.jpg/220px-King%2C_Stoddard_WW1_draft_card.jpg">
            <a:hlinkClick r:id="rId4"/>
          </p:cNvPr>
          <p:cNvPicPr>
            <a:picLocks noChangeAspect="1" noChangeArrowheads="1"/>
          </p:cNvPicPr>
          <p:nvPr/>
        </p:nvPicPr>
        <p:blipFill>
          <a:blip r:embed="rId5" cstate="print"/>
          <a:srcRect/>
          <a:stretch>
            <a:fillRect/>
          </a:stretch>
        </p:blipFill>
        <p:spPr bwMode="auto">
          <a:xfrm>
            <a:off x="5638800" y="4876800"/>
            <a:ext cx="3290128" cy="1600200"/>
          </a:xfrm>
          <a:prstGeom prst="rect">
            <a:avLst/>
          </a:prstGeom>
          <a:noFill/>
        </p:spPr>
      </p:pic>
      <p:pic>
        <p:nvPicPr>
          <p:cNvPr id="41990" name="Picture 6" descr="http://upload.wikimedia.org/wikipedia/commons/thumb/4/40/US_Navy_020712-N-1147E-001_Color_guard_-_Rota.jpg/220px-US_Navy_020712-N-1147E-001_Color_guard_-_Rota.jpg">
            <a:hlinkClick r:id="rId6"/>
          </p:cNvPr>
          <p:cNvPicPr>
            <a:picLocks noChangeAspect="1" noChangeArrowheads="1"/>
          </p:cNvPicPr>
          <p:nvPr/>
        </p:nvPicPr>
        <p:blipFill>
          <a:blip r:embed="rId7" cstate="print"/>
          <a:srcRect/>
          <a:stretch>
            <a:fillRect/>
          </a:stretch>
        </p:blipFill>
        <p:spPr bwMode="auto">
          <a:xfrm>
            <a:off x="5867400" y="1295400"/>
            <a:ext cx="2514600" cy="164592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Federalism</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Sometimes, Congress has stretched its delegated powers to address unexpected issues.</a:t>
            </a:r>
          </a:p>
          <a:p>
            <a:r>
              <a:rPr lang="en-US" dirty="0" smtClean="0"/>
              <a:t>Article </a:t>
            </a:r>
            <a:r>
              <a:rPr lang="en-US" dirty="0" smtClean="0"/>
              <a:t>1, </a:t>
            </a:r>
            <a:r>
              <a:rPr lang="en-US" dirty="0" smtClean="0"/>
              <a:t>Section 8 says that Congress is allowed to, “make all laws which shall be necessary and proper” for it to carry out its duties.</a:t>
            </a:r>
          </a:p>
          <a:p>
            <a:r>
              <a:rPr lang="en-US" dirty="0" smtClean="0"/>
              <a:t>Because of its flexibility for the government, this clause has become to be called the elastic clause.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Citizens and Elections</a:t>
            </a:r>
            <a:endParaRPr lang="en-US" dirty="0"/>
          </a:p>
        </p:txBody>
      </p:sp>
      <p:sp>
        <p:nvSpPr>
          <p:cNvPr id="3" name="Content Placeholder 2"/>
          <p:cNvSpPr>
            <a:spLocks noGrp="1"/>
          </p:cNvSpPr>
          <p:nvPr>
            <p:ph idx="1"/>
          </p:nvPr>
        </p:nvSpPr>
        <p:spPr>
          <a:xfrm>
            <a:off x="457200" y="1600200"/>
            <a:ext cx="8077200" cy="5257800"/>
          </a:xfrm>
        </p:spPr>
        <p:txBody>
          <a:bodyPr>
            <a:normAutofit/>
          </a:bodyPr>
          <a:lstStyle/>
          <a:p>
            <a:r>
              <a:rPr lang="en-US" dirty="0" smtClean="0"/>
              <a:t>Elections form the basis of a representative democracy in the U.S.</a:t>
            </a:r>
          </a:p>
          <a:p>
            <a:r>
              <a:rPr lang="en-US" dirty="0" smtClean="0"/>
              <a:t>Citizens should learn about this process and be involved through voting, campaigning, or by giving money to candidates through political action committees; AKA lobby groups.  </a:t>
            </a:r>
            <a:r>
              <a:rPr lang="en-US" dirty="0" smtClean="0">
                <a:solidFill>
                  <a:srgbClr val="FF0000"/>
                </a:solidFill>
              </a:rPr>
              <a:t>PAG’s are groups that collect money to give to candidates who support certain issues</a:t>
            </a:r>
            <a:r>
              <a:rPr lang="en-US" dirty="0" smtClean="0"/>
              <a:t>.</a:t>
            </a:r>
          </a:p>
          <a:p>
            <a:r>
              <a:rPr lang="en-US" dirty="0" smtClean="0"/>
              <a:t>Voters must be 18 years old to vote.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Service</a:t>
            </a:r>
            <a:endParaRPr lang="en-US" dirty="0"/>
          </a:p>
        </p:txBody>
      </p:sp>
      <p:sp>
        <p:nvSpPr>
          <p:cNvPr id="3" name="Content Placeholder 2"/>
          <p:cNvSpPr>
            <a:spLocks noGrp="1"/>
          </p:cNvSpPr>
          <p:nvPr>
            <p:ph idx="1"/>
          </p:nvPr>
        </p:nvSpPr>
        <p:spPr>
          <a:xfrm>
            <a:off x="457200" y="1600200"/>
            <a:ext cx="3505200" cy="5257800"/>
          </a:xfrm>
        </p:spPr>
        <p:txBody>
          <a:bodyPr>
            <a:normAutofit fontScale="85000" lnSpcReduction="20000"/>
          </a:bodyPr>
          <a:lstStyle/>
          <a:p>
            <a:r>
              <a:rPr lang="en-US" dirty="0" smtClean="0"/>
              <a:t>Civic virtue is a force that has made Americans feel good about helping others. </a:t>
            </a:r>
          </a:p>
          <a:p>
            <a:r>
              <a:rPr lang="en-US" dirty="0" smtClean="0"/>
              <a:t>Certain groups have been good examples of community service:</a:t>
            </a:r>
          </a:p>
          <a:p>
            <a:pPr lvl="1"/>
            <a:r>
              <a:rPr lang="en-US" dirty="0" smtClean="0"/>
              <a:t>The American Red Cross</a:t>
            </a:r>
          </a:p>
          <a:p>
            <a:pPr lvl="1"/>
            <a:r>
              <a:rPr lang="en-US" dirty="0" smtClean="0"/>
              <a:t>Habitat for Humanity</a:t>
            </a:r>
          </a:p>
          <a:p>
            <a:pPr lvl="1"/>
            <a:r>
              <a:rPr lang="en-US" dirty="0" smtClean="0"/>
              <a:t>Boys and Girls Scouts </a:t>
            </a:r>
            <a:endParaRPr lang="en-US" dirty="0"/>
          </a:p>
        </p:txBody>
      </p:sp>
      <p:pic>
        <p:nvPicPr>
          <p:cNvPr id="43010" name="Picture 2" descr="http://upload.wikimedia.org/wikipedia/commons/thumb/1/1a/Flag_of_the_Red_Cross.svg/160px-Flag_of_the_Red_Cross.svg.png">
            <a:hlinkClick r:id="rId2"/>
          </p:cNvPr>
          <p:cNvPicPr>
            <a:picLocks noChangeAspect="1" noChangeArrowheads="1"/>
          </p:cNvPicPr>
          <p:nvPr/>
        </p:nvPicPr>
        <p:blipFill>
          <a:blip r:embed="rId3" cstate="print"/>
          <a:srcRect/>
          <a:stretch>
            <a:fillRect/>
          </a:stretch>
        </p:blipFill>
        <p:spPr bwMode="auto">
          <a:xfrm>
            <a:off x="4343400" y="1420653"/>
            <a:ext cx="2362200" cy="1579723"/>
          </a:xfrm>
          <a:prstGeom prst="rect">
            <a:avLst/>
          </a:prstGeom>
          <a:noFill/>
        </p:spPr>
      </p:pic>
      <p:pic>
        <p:nvPicPr>
          <p:cNvPr id="43012" name="Picture 4" descr="Habitat for humanity.svg">
            <a:hlinkClick r:id="rId4"/>
          </p:cNvPr>
          <p:cNvPicPr>
            <a:picLocks noChangeAspect="1" noChangeArrowheads="1"/>
          </p:cNvPicPr>
          <p:nvPr/>
        </p:nvPicPr>
        <p:blipFill>
          <a:blip r:embed="rId5" cstate="print"/>
          <a:srcRect/>
          <a:stretch>
            <a:fillRect/>
          </a:stretch>
        </p:blipFill>
        <p:spPr bwMode="auto">
          <a:xfrm>
            <a:off x="4724400" y="3276600"/>
            <a:ext cx="3737879" cy="1276351"/>
          </a:xfrm>
          <a:prstGeom prst="rect">
            <a:avLst/>
          </a:prstGeom>
          <a:noFill/>
        </p:spPr>
      </p:pic>
      <p:pic>
        <p:nvPicPr>
          <p:cNvPr id="43014" name="Picture 6" descr="Girl Scouts of the United States of America">
            <a:hlinkClick r:id="rId6" tooltip="Girl Scouts of the United States of America"/>
          </p:cNvPr>
          <p:cNvPicPr>
            <a:picLocks noChangeAspect="1" noChangeArrowheads="1"/>
          </p:cNvPicPr>
          <p:nvPr/>
        </p:nvPicPr>
        <p:blipFill>
          <a:blip r:embed="rId7" cstate="print"/>
          <a:srcRect/>
          <a:stretch>
            <a:fillRect/>
          </a:stretch>
        </p:blipFill>
        <p:spPr bwMode="auto">
          <a:xfrm>
            <a:off x="6477000" y="1600200"/>
            <a:ext cx="1752600" cy="1677489"/>
          </a:xfrm>
          <a:prstGeom prst="rect">
            <a:avLst/>
          </a:prstGeom>
          <a:noFill/>
        </p:spPr>
      </p:pic>
      <p:pic>
        <p:nvPicPr>
          <p:cNvPr id="43016" name="Picture 8" descr="Boy Scouts of America">
            <a:hlinkClick r:id="rId8" tooltip="Boy Scouts of America"/>
          </p:cNvPr>
          <p:cNvPicPr>
            <a:picLocks noChangeAspect="1" noChangeArrowheads="1"/>
          </p:cNvPicPr>
          <p:nvPr/>
        </p:nvPicPr>
        <p:blipFill>
          <a:blip r:embed="rId9" cstate="print"/>
          <a:srcRect/>
          <a:stretch>
            <a:fillRect/>
          </a:stretch>
        </p:blipFill>
        <p:spPr bwMode="auto">
          <a:xfrm>
            <a:off x="5334000" y="4648200"/>
            <a:ext cx="1676400" cy="192786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Reserved Powers</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solidFill>
                  <a:srgbClr val="FF0000"/>
                </a:solidFill>
              </a:rPr>
              <a:t>The Powers that are kept by the state governments or by citizens are called reserved powers.</a:t>
            </a:r>
          </a:p>
          <a:p>
            <a:r>
              <a:rPr lang="en-US" dirty="0" smtClean="0"/>
              <a:t>These powers include:</a:t>
            </a:r>
          </a:p>
          <a:p>
            <a:pPr lvl="1"/>
            <a:r>
              <a:rPr lang="en-US" dirty="0" smtClean="0"/>
              <a:t>Creating local governments</a:t>
            </a:r>
          </a:p>
          <a:p>
            <a:pPr lvl="1"/>
            <a:r>
              <a:rPr lang="en-US" dirty="0" smtClean="0"/>
              <a:t>Holding elections</a:t>
            </a:r>
          </a:p>
          <a:p>
            <a:pPr lvl="1"/>
            <a:r>
              <a:rPr lang="en-US" dirty="0" smtClean="0"/>
              <a:t>Education </a:t>
            </a:r>
          </a:p>
          <a:p>
            <a:pPr lvl="1"/>
            <a:r>
              <a:rPr lang="en-US" dirty="0" smtClean="0"/>
              <a:t>Trade within their borders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Concurrent Powers</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solidFill>
                  <a:srgbClr val="FF0000"/>
                </a:solidFill>
              </a:rPr>
              <a:t>Powers that are shared by both the federal and state government are called concurrent powers</a:t>
            </a:r>
            <a:r>
              <a:rPr lang="en-US" dirty="0" smtClean="0"/>
              <a:t>.</a:t>
            </a:r>
          </a:p>
          <a:p>
            <a:r>
              <a:rPr lang="en-US" dirty="0" smtClean="0"/>
              <a:t>These include:</a:t>
            </a:r>
          </a:p>
          <a:p>
            <a:pPr lvl="1"/>
            <a:r>
              <a:rPr lang="en-US" dirty="0" smtClean="0"/>
              <a:t>Taxing citizens</a:t>
            </a:r>
          </a:p>
          <a:p>
            <a:pPr lvl="1"/>
            <a:r>
              <a:rPr lang="en-US" dirty="0" smtClean="0"/>
              <a:t>Borrowing money</a:t>
            </a:r>
          </a:p>
          <a:p>
            <a:pPr lvl="1"/>
            <a:r>
              <a:rPr lang="en-US" dirty="0" smtClean="0"/>
              <a:t>Enforcing laws</a:t>
            </a:r>
          </a:p>
          <a:p>
            <a:pPr lvl="1"/>
            <a:r>
              <a:rPr lang="en-US" dirty="0" smtClean="0"/>
              <a:t>Providing for citizens’ welfare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of Powers</a:t>
            </a:r>
            <a:endParaRPr lang="en-US" dirty="0"/>
          </a:p>
        </p:txBody>
      </p:sp>
      <p:sp>
        <p:nvSpPr>
          <p:cNvPr id="3" name="Content Placeholder 2"/>
          <p:cNvSpPr>
            <a:spLocks noGrp="1"/>
          </p:cNvSpPr>
          <p:nvPr>
            <p:ph idx="1"/>
          </p:nvPr>
        </p:nvSpPr>
        <p:spPr>
          <a:xfrm>
            <a:off x="457200" y="1600200"/>
            <a:ext cx="4648200" cy="5257800"/>
          </a:xfrm>
        </p:spPr>
        <p:txBody>
          <a:bodyPr>
            <a:normAutofit lnSpcReduction="10000"/>
          </a:bodyPr>
          <a:lstStyle/>
          <a:p>
            <a:r>
              <a:rPr lang="en-US" dirty="0" smtClean="0"/>
              <a:t>The Federal Government is divided into three separate powers, each with its own responsibilities:</a:t>
            </a:r>
          </a:p>
          <a:p>
            <a:pPr lvl="1"/>
            <a:r>
              <a:rPr lang="en-US" dirty="0" smtClean="0"/>
              <a:t>The Legislative Branch (The House of Representatives and the Senate)</a:t>
            </a:r>
          </a:p>
          <a:p>
            <a:pPr lvl="1"/>
            <a:r>
              <a:rPr lang="en-US" dirty="0" smtClean="0"/>
              <a:t>The Executive Branch</a:t>
            </a:r>
          </a:p>
          <a:p>
            <a:pPr lvl="1"/>
            <a:r>
              <a:rPr lang="en-US" dirty="0" smtClean="0"/>
              <a:t>The Judicial Branch</a:t>
            </a:r>
            <a:endParaRPr lang="en-US" dirty="0"/>
          </a:p>
        </p:txBody>
      </p:sp>
      <p:pic>
        <p:nvPicPr>
          <p:cNvPr id="3074" name="Picture 2" descr="http://upload.wikimedia.org/wikipedia/commons/thumb/a/af/WhiteHouseSouthFacade.JPG/248px-WhiteHouseSouthFacade.JPG">
            <a:hlinkClick r:id="rId2"/>
          </p:cNvPr>
          <p:cNvPicPr>
            <a:picLocks noChangeAspect="1" noChangeArrowheads="1"/>
          </p:cNvPicPr>
          <p:nvPr/>
        </p:nvPicPr>
        <p:blipFill>
          <a:blip r:embed="rId3" cstate="print"/>
          <a:srcRect/>
          <a:stretch>
            <a:fillRect/>
          </a:stretch>
        </p:blipFill>
        <p:spPr bwMode="auto">
          <a:xfrm>
            <a:off x="5486400" y="1219200"/>
            <a:ext cx="2362200" cy="1724025"/>
          </a:xfrm>
          <a:prstGeom prst="rect">
            <a:avLst/>
          </a:prstGeom>
          <a:noFill/>
        </p:spPr>
      </p:pic>
      <p:pic>
        <p:nvPicPr>
          <p:cNvPr id="3076" name="Picture 4" descr="http://upload.wikimedia.org/wikipedia/commons/thumb/b/b2/United_States_Capitol_-_west_front.jpg/248px-United_States_Capitol_-_west_front.jpg">
            <a:hlinkClick r:id="rId4"/>
          </p:cNvPr>
          <p:cNvPicPr>
            <a:picLocks noChangeAspect="1" noChangeArrowheads="1"/>
          </p:cNvPicPr>
          <p:nvPr/>
        </p:nvPicPr>
        <p:blipFill>
          <a:blip r:embed="rId5" cstate="print"/>
          <a:srcRect/>
          <a:stretch>
            <a:fillRect/>
          </a:stretch>
        </p:blipFill>
        <p:spPr bwMode="auto">
          <a:xfrm>
            <a:off x="5486400" y="3352800"/>
            <a:ext cx="2362200" cy="1228726"/>
          </a:xfrm>
          <a:prstGeom prst="rect">
            <a:avLst/>
          </a:prstGeom>
          <a:noFill/>
        </p:spPr>
      </p:pic>
      <p:pic>
        <p:nvPicPr>
          <p:cNvPr id="3078" name="Picture 6" descr="http://upload.wikimedia.org/wikipedia/commons/thumb/d/d8/USSupremeCourtWestFacade.JPG/200px-USSupremeCourtWestFacade.JPG">
            <a:hlinkClick r:id="rId6"/>
          </p:cNvPr>
          <p:cNvPicPr>
            <a:picLocks noChangeAspect="1" noChangeArrowheads="1"/>
          </p:cNvPicPr>
          <p:nvPr/>
        </p:nvPicPr>
        <p:blipFill>
          <a:blip r:embed="rId7" cstate="print"/>
          <a:srcRect/>
          <a:stretch>
            <a:fillRect/>
          </a:stretch>
        </p:blipFill>
        <p:spPr bwMode="auto">
          <a:xfrm>
            <a:off x="5486400" y="4953000"/>
            <a:ext cx="2226972" cy="15811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Legislative Branch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Branch makes the nations laws.</a:t>
            </a:r>
          </a:p>
          <a:p>
            <a:r>
              <a:rPr lang="en-US" dirty="0" smtClean="0"/>
              <a:t>It is broken up into two houses</a:t>
            </a:r>
          </a:p>
          <a:p>
            <a:pPr lvl="1"/>
            <a:r>
              <a:rPr lang="en-US" dirty="0" smtClean="0"/>
              <a:t>The House of Representatives (435 members)</a:t>
            </a:r>
          </a:p>
          <a:p>
            <a:pPr lvl="1"/>
            <a:r>
              <a:rPr lang="en-US" dirty="0" smtClean="0"/>
              <a:t>The Senate (100 members)</a:t>
            </a:r>
          </a:p>
          <a:p>
            <a:pPr lvl="1"/>
            <a:endParaRPr lang="en-US" dirty="0"/>
          </a:p>
          <a:p>
            <a:pPr lvl="1">
              <a:buNone/>
            </a:pPr>
            <a:r>
              <a:rPr lang="en-US" dirty="0" smtClean="0"/>
              <a:t>The census every 10 years determines the number of representatives each state gets.</a:t>
            </a:r>
          </a:p>
          <a:p>
            <a:pPr lvl="1">
              <a:buNone/>
            </a:pPr>
            <a:r>
              <a:rPr lang="en-US" dirty="0" smtClean="0">
                <a:solidFill>
                  <a:srgbClr val="FF0000"/>
                </a:solidFill>
              </a:rPr>
              <a:t>Apportionment or planned distribution of representatives </a:t>
            </a:r>
            <a:r>
              <a:rPr lang="en-US" dirty="0" smtClean="0"/>
              <a:t>is also used.  To keep the number current, no state is allowed to gain a representative unless another state looses one.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House of Representatives</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t>Members must be at least 25 years old</a:t>
            </a:r>
          </a:p>
          <a:p>
            <a:r>
              <a:rPr lang="en-US" dirty="0" smtClean="0"/>
              <a:t>Must be a U.S. citizen for 7 or more years</a:t>
            </a:r>
          </a:p>
          <a:p>
            <a:r>
              <a:rPr lang="en-US" dirty="0" smtClean="0"/>
              <a:t>Must be residents of the state in which they represent</a:t>
            </a:r>
          </a:p>
          <a:p>
            <a:r>
              <a:rPr lang="en-US" dirty="0" smtClean="0"/>
              <a:t>Serve 2 year terms</a:t>
            </a:r>
          </a:p>
          <a:p>
            <a:r>
              <a:rPr lang="en-US" dirty="0" smtClean="0"/>
              <a:t>No term limit to </a:t>
            </a:r>
          </a:p>
          <a:p>
            <a:pPr>
              <a:buNone/>
            </a:pPr>
            <a:r>
              <a:rPr lang="en-US" dirty="0"/>
              <a:t>	</a:t>
            </a:r>
            <a:r>
              <a:rPr lang="en-US" dirty="0" smtClean="0"/>
              <a:t>this</a:t>
            </a:r>
            <a:r>
              <a:rPr lang="en-US" dirty="0"/>
              <a:t> </a:t>
            </a:r>
            <a:r>
              <a:rPr lang="en-US" dirty="0" smtClean="0"/>
              <a:t>office</a:t>
            </a:r>
          </a:p>
        </p:txBody>
      </p:sp>
      <p:pic>
        <p:nvPicPr>
          <p:cNvPr id="1026" name="Picture 2" descr="File:Obama Health Care Speech to Joint Session of Congress.jpg">
            <a:hlinkClick r:id="rId2"/>
          </p:cNvPr>
          <p:cNvPicPr>
            <a:picLocks noChangeAspect="1" noChangeArrowheads="1"/>
          </p:cNvPicPr>
          <p:nvPr/>
        </p:nvPicPr>
        <p:blipFill>
          <a:blip r:embed="rId3" cstate="print"/>
          <a:srcRect/>
          <a:stretch>
            <a:fillRect/>
          </a:stretch>
        </p:blipFill>
        <p:spPr bwMode="auto">
          <a:xfrm>
            <a:off x="4114800" y="3352800"/>
            <a:ext cx="4765573" cy="3276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File:110th US Senate class photo.jpg">
            <a:hlinkClick r:id="rId2"/>
          </p:cNvPr>
          <p:cNvPicPr>
            <a:picLocks noChangeAspect="1" noChangeArrowheads="1"/>
          </p:cNvPicPr>
          <p:nvPr/>
        </p:nvPicPr>
        <p:blipFill>
          <a:blip r:embed="rId3" cstate="print"/>
          <a:srcRect/>
          <a:stretch>
            <a:fillRect/>
          </a:stretch>
        </p:blipFill>
        <p:spPr bwMode="auto">
          <a:xfrm>
            <a:off x="3962400" y="1524000"/>
            <a:ext cx="4953000" cy="5124450"/>
          </a:xfrm>
          <a:prstGeom prst="rect">
            <a:avLst/>
          </a:prstGeom>
          <a:noFill/>
        </p:spPr>
      </p:pic>
      <p:sp>
        <p:nvSpPr>
          <p:cNvPr id="2" name="Title 1"/>
          <p:cNvSpPr>
            <a:spLocks noGrp="1"/>
          </p:cNvSpPr>
          <p:nvPr>
            <p:ph type="title"/>
          </p:nvPr>
        </p:nvSpPr>
        <p:spPr/>
        <p:txBody>
          <a:bodyPr/>
          <a:lstStyle/>
          <a:p>
            <a:r>
              <a:rPr lang="en-US" dirty="0" smtClean="0"/>
              <a:t>The Senate</a:t>
            </a:r>
            <a:endParaRPr lang="en-US" dirty="0"/>
          </a:p>
        </p:txBody>
      </p:sp>
      <p:sp>
        <p:nvSpPr>
          <p:cNvPr id="3" name="Content Placeholder 2"/>
          <p:cNvSpPr>
            <a:spLocks noGrp="1"/>
          </p:cNvSpPr>
          <p:nvPr>
            <p:ph idx="1"/>
          </p:nvPr>
        </p:nvSpPr>
        <p:spPr>
          <a:xfrm>
            <a:off x="457200" y="1600201"/>
            <a:ext cx="3581400" cy="5257799"/>
          </a:xfrm>
        </p:spPr>
        <p:txBody>
          <a:bodyPr>
            <a:normAutofit fontScale="85000" lnSpcReduction="20000"/>
          </a:bodyPr>
          <a:lstStyle/>
          <a:p>
            <a:r>
              <a:rPr lang="en-US" dirty="0" smtClean="0"/>
              <a:t>Made up of 2 Senators from each state.</a:t>
            </a:r>
          </a:p>
          <a:p>
            <a:r>
              <a:rPr lang="en-US" dirty="0" smtClean="0"/>
              <a:t>Must be at least 30 years old</a:t>
            </a:r>
          </a:p>
          <a:p>
            <a:r>
              <a:rPr lang="en-US" dirty="0" smtClean="0"/>
              <a:t>Must be a U.S. citizen for at least 9 years</a:t>
            </a:r>
          </a:p>
          <a:p>
            <a:r>
              <a:rPr lang="en-US" dirty="0" smtClean="0"/>
              <a:t>Serve 6 year terms</a:t>
            </a:r>
          </a:p>
          <a:p>
            <a:r>
              <a:rPr lang="en-US" dirty="0" smtClean="0"/>
              <a:t>Must be residents of the state they represent</a:t>
            </a:r>
          </a:p>
          <a:p>
            <a:r>
              <a:rPr lang="en-US" dirty="0" smtClean="0"/>
              <a:t>There is no term limit to this office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TotalTime>
  <Words>2527</Words>
  <Application>Microsoft Office PowerPoint</Application>
  <PresentationFormat>On-screen Show (4:3)</PresentationFormat>
  <Paragraphs>189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Chapter 9</vt:lpstr>
      <vt:lpstr>Section 1-Understanding the Constitution</vt:lpstr>
      <vt:lpstr>Federalism</vt:lpstr>
      <vt:lpstr>Reserved Powers</vt:lpstr>
      <vt:lpstr>Concurrent Powers</vt:lpstr>
      <vt:lpstr>Separation of Powers</vt:lpstr>
      <vt:lpstr>The Legislative Branch</vt:lpstr>
      <vt:lpstr>The House of Representatives</vt:lpstr>
      <vt:lpstr>The Senate</vt:lpstr>
      <vt:lpstr>Facts about Congress</vt:lpstr>
      <vt:lpstr>The Executive Branch</vt:lpstr>
      <vt:lpstr>Facts about the Executive Branch</vt:lpstr>
      <vt:lpstr>Working with Congress</vt:lpstr>
      <vt:lpstr>The Judicial Branch</vt:lpstr>
      <vt:lpstr>The Supreme Court</vt:lpstr>
      <vt:lpstr>Section 2-The Bill of Rights</vt:lpstr>
      <vt:lpstr>Protecting Citizens</vt:lpstr>
      <vt:lpstr>The Rights of the Accused</vt:lpstr>
      <vt:lpstr>The Sixth Amendment</vt:lpstr>
      <vt:lpstr>The Seventh Amendment</vt:lpstr>
      <vt:lpstr>The Eight Amendment</vt:lpstr>
      <vt:lpstr>The Rights of States and Citizens</vt:lpstr>
      <vt:lpstr>The Tenth Amendment</vt:lpstr>
      <vt:lpstr>Section 3-Rights and Responsibilities of Citizenship</vt:lpstr>
      <vt:lpstr>Becoming a U.S. citizen</vt:lpstr>
      <vt:lpstr>Duties of Citizens</vt:lpstr>
      <vt:lpstr>Forms of taxation</vt:lpstr>
      <vt:lpstr>How Taxation Works</vt:lpstr>
      <vt:lpstr>Duties of Citizens continued…</vt:lpstr>
      <vt:lpstr>Citizens and Elections</vt:lpstr>
      <vt:lpstr>Community Service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creator>lownsdaleb</dc:creator>
  <cp:lastModifiedBy>lownsdaleb</cp:lastModifiedBy>
  <cp:revision>47</cp:revision>
  <dcterms:created xsi:type="dcterms:W3CDTF">2010-11-22T19:48:34Z</dcterms:created>
  <dcterms:modified xsi:type="dcterms:W3CDTF">2011-01-07T21:00:39Z</dcterms:modified>
</cp:coreProperties>
</file>